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7" r:id="rId4"/>
    <p:sldId id="269" r:id="rId5"/>
    <p:sldId id="270" r:id="rId6"/>
    <p:sldId id="271" r:id="rId7"/>
    <p:sldId id="259" r:id="rId8"/>
    <p:sldId id="273" r:id="rId9"/>
    <p:sldId id="260" r:id="rId10"/>
    <p:sldId id="272" r:id="rId11"/>
    <p:sldId id="265" r:id="rId12"/>
    <p:sldId id="266" r:id="rId13"/>
    <p:sldId id="274"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heil Bakhshi" initials="SB" lastIdx="1" clrIdx="0">
    <p:extLst>
      <p:ext uri="{19B8F6BF-5375-455C-9EA6-DF929625EA0E}">
        <p15:presenceInfo xmlns:p15="http://schemas.microsoft.com/office/powerpoint/2012/main" userId="a3bd63f3160606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9B5"/>
    <a:srgbClr val="2E80AB"/>
    <a:srgbClr val="276E91"/>
    <a:srgbClr val="DD242E"/>
    <a:srgbClr val="F2C812"/>
    <a:srgbClr val="135CA3"/>
    <a:srgbClr val="4186C4"/>
    <a:srgbClr val="2775BB"/>
    <a:srgbClr val="A40883"/>
    <a:srgbClr val="E51E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4592" autoAdjust="0"/>
  </p:normalViewPr>
  <p:slideViewPr>
    <p:cSldViewPr snapToGrid="0">
      <p:cViewPr varScale="1">
        <p:scale>
          <a:sx n="88" d="100"/>
          <a:sy n="88" d="100"/>
        </p:scale>
        <p:origin x="12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DF41592-C40E-42F0-9E79-715151F9743A}" type="datetimeFigureOut">
              <a:rPr lang="en-US" smtClean="0"/>
              <a:t>25/1/2016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4FA7DAF6-4AF6-4DD8-989E-2ED57510EB9E}" type="slidenum">
              <a:rPr lang="en-US" smtClean="0"/>
              <a:t>‹#›</a:t>
            </a:fld>
            <a:endParaRPr lang="en-US"/>
          </a:p>
        </p:txBody>
      </p:sp>
    </p:spTree>
    <p:extLst>
      <p:ext uri="{BB962C8B-B14F-4D97-AF65-F5344CB8AC3E}">
        <p14:creationId xmlns:p14="http://schemas.microsoft.com/office/powerpoint/2010/main" val="15724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werbi.microsoft.com/en-us/documentation/powerbi-service-auto-insights-typ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00" dirty="0"/>
              <a:t>Hello and welcome to Pass Business Intelligence Virtual Chapter.</a:t>
            </a:r>
          </a:p>
          <a:p>
            <a:r>
              <a:rPr lang="en-NZ" sz="1300" dirty="0"/>
              <a:t>This webinar, as you know, is about “Visualising your Azure SQL Data Warehouse with Power BI”.</a:t>
            </a:r>
            <a:endParaRPr lang="en-US" sz="1300" dirty="0"/>
          </a:p>
          <a:p>
            <a:r>
              <a:rPr lang="en-NZ" sz="1300" dirty="0"/>
              <a:t>First of all, I would like to thank you all for joining us and I hope you had a wonderful holiday.</a:t>
            </a:r>
            <a:endParaRPr lang="en-US" sz="1300" dirty="0"/>
          </a:p>
          <a:p>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1</a:t>
            </a:fld>
            <a:endParaRPr lang="en-US"/>
          </a:p>
        </p:txBody>
      </p:sp>
    </p:spTree>
    <p:extLst>
      <p:ext uri="{BB962C8B-B14F-4D97-AF65-F5344CB8AC3E}">
        <p14:creationId xmlns:p14="http://schemas.microsoft.com/office/powerpoint/2010/main" val="41294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3400" kern="1400" spc="-53" dirty="0">
                <a:latin typeface="Calibri Light" panose="020F0302020204030204" pitchFamily="34" charset="0"/>
                <a:ea typeface="Times New Roman" panose="02020603050405020304" pitchFamily="18" charset="0"/>
                <a:cs typeface="Times New Roman" panose="02020603050405020304" pitchFamily="18" charset="0"/>
              </a:rPr>
              <a:t>Demo Scenarios</a:t>
            </a:r>
            <a:endParaRPr lang="en-US" sz="3400" kern="1400" spc="-53"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Installing and configuring Azure SQL Data Warehouse</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62480" indent="-362480">
              <a:lnSpc>
                <a:spcPct val="107000"/>
              </a:lnSpc>
              <a:spcBef>
                <a:spcPts val="211"/>
              </a:spcBef>
              <a:buFont typeface="Arial" panose="020B0604020202020204" pitchFamily="34" charset="0"/>
              <a:buChar char="•"/>
            </a:pPr>
            <a:r>
              <a:rPr lang="en-NZ"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Installation</a:t>
            </a:r>
            <a:endParaRPr lang="en-US"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Installing Azure SQL DW</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Bef>
                <a:spcPts val="211"/>
              </a:spcBef>
              <a:buFont typeface="Arial" panose="020B0604020202020204" pitchFamily="34" charset="0"/>
              <a:buChar char="•"/>
            </a:pPr>
            <a:r>
              <a:rPr lang="en-NZ"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Configuration</a:t>
            </a:r>
            <a:endParaRPr lang="en-US"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Configure Server Firewall using:</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Azure Portal</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SSMS 2016</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Connecting Azure SQL Data Warehouse to Power BI Service</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There are two options to connect Azure SQL Data Warehouse to a Power BI Service:</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Using “Open in </a:t>
            </a:r>
            <a:r>
              <a:rPr lang="en-NZ" sz="1300" dirty="0" err="1">
                <a:latin typeface="Calibri" panose="020F0502020204030204" pitchFamily="34" charset="0"/>
                <a:ea typeface="Calibri" panose="020F0502020204030204" pitchFamily="34" charset="0"/>
                <a:cs typeface="Arial" panose="020B0604020202020204" pitchFamily="34" charset="0"/>
              </a:rPr>
              <a:t>PowerBI</a:t>
            </a:r>
            <a:r>
              <a:rPr lang="en-NZ" sz="1300" dirty="0">
                <a:latin typeface="Calibri" panose="020F0502020204030204" pitchFamily="34" charset="0"/>
                <a:ea typeface="Calibri" panose="020F0502020204030204" pitchFamily="34" charset="0"/>
                <a:cs typeface="Arial" panose="020B0604020202020204" pitchFamily="34" charset="0"/>
              </a:rPr>
              <a:t>” button</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Connecting from the Power BI Service (Get Data)</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Bef>
                <a:spcPts val="211"/>
              </a:spcBef>
              <a:buFont typeface="Arial" panose="020B0604020202020204" pitchFamily="34" charset="0"/>
              <a:buChar char="•"/>
            </a:pPr>
            <a:r>
              <a:rPr lang="en-NZ"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Using “Open in Power BI” button from Azure Portal</a:t>
            </a:r>
            <a:endParaRPr lang="en-US"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indent="483306">
              <a:lnSpc>
                <a:spcPct val="107000"/>
              </a:lnSpc>
              <a:spcBef>
                <a:spcPts val="211"/>
              </a:spcBef>
            </a:pPr>
            <a:r>
              <a:rPr lang="en-NZ"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Advantages:</a:t>
            </a:r>
            <a:endParaRPr lang="en-US"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Easy to connect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Storage is limited to the available storage in your Power BI Service Which is 10 GB per Pro account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Schedule refresh is NOT needed {+}</a:t>
            </a:r>
            <a:endParaRPr lang="en-US" sz="1300" dirty="0">
              <a:latin typeface="Calibri" panose="020F0502020204030204" pitchFamily="34" charset="0"/>
              <a:ea typeface="Calibri" panose="020F0502020204030204" pitchFamily="34" charset="0"/>
              <a:cs typeface="Arial" panose="020B0604020202020204" pitchFamily="34" charset="0"/>
            </a:endParaRPr>
          </a:p>
          <a:p>
            <a:pPr indent="483306">
              <a:lnSpc>
                <a:spcPct val="107000"/>
              </a:lnSpc>
              <a:spcBef>
                <a:spcPts val="211"/>
              </a:spcBef>
            </a:pPr>
            <a:r>
              <a:rPr lang="en-NZ"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Disadvantages:</a:t>
            </a:r>
            <a:endParaRPr lang="en-US"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Power BI Service cannot detect any relationships {big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Enabling “Cortana” is NOT supported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Q&amp;A is NOT available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Quick Insights NOT supported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b="1" dirty="0">
                <a:solidFill>
                  <a:srgbClr val="FF0000"/>
                </a:solidFill>
                <a:latin typeface="Calibri" panose="020F0502020204030204" pitchFamily="34" charset="0"/>
                <a:ea typeface="Calibri" panose="020F0502020204030204" pitchFamily="34" charset="0"/>
                <a:cs typeface="Arial" panose="020B0604020202020204" pitchFamily="34" charset="0"/>
              </a:rPr>
              <a:t>Workaround:</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After installing Azure SQL DW remember to create a SQL view...</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b="1" dirty="0">
                <a:solidFill>
                  <a:srgbClr val="FF0000"/>
                </a:solidFill>
                <a:latin typeface="Calibri" panose="020F0502020204030204" pitchFamily="34" charset="0"/>
                <a:ea typeface="Calibri" panose="020F0502020204030204" pitchFamily="34" charset="0"/>
                <a:cs typeface="Arial" panose="020B0604020202020204" pitchFamily="34" charset="0"/>
              </a:rPr>
              <a:t>NOTE:</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When we connect Azure SQL DW to Power BI Service the DW structure will load into the Power BI Service. </a:t>
            </a: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So if we create any new SQL objects after connecting to Power BI Service, Power BI will be unable to see those objects. </a:t>
            </a: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We will need this for the next modules.</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Bef>
                <a:spcPts val="211"/>
              </a:spcBef>
              <a:buFont typeface="Arial" panose="020B0604020202020204" pitchFamily="34" charset="0"/>
              <a:buChar char="•"/>
            </a:pPr>
            <a:r>
              <a:rPr lang="en-NZ"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Connecting from the Power BI Service (Get Data)</a:t>
            </a:r>
            <a:endParaRPr lang="en-US"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Connecting from Power BI Service to Azure SQL DW</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b="1" dirty="0">
                <a:solidFill>
                  <a:srgbClr val="FF0000"/>
                </a:solidFill>
                <a:latin typeface="Calibri" panose="020F0502020204030204" pitchFamily="34" charset="0"/>
                <a:ea typeface="Calibri" panose="020F0502020204030204" pitchFamily="34" charset="0"/>
                <a:cs typeface="Arial" panose="020B0604020202020204" pitchFamily="34" charset="0"/>
              </a:rPr>
              <a:t>NOTE:</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Create a simple report using Fact Internet Sales</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Visualising Azure SQL Data Warehouse with Power BI Desktop</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There are also two options for visualising your Azure SQL DW with Power BI Desktop:</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Import data into the model</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err="1">
                <a:latin typeface="Calibri" panose="020F0502020204030204" pitchFamily="34" charset="0"/>
                <a:ea typeface="Calibri" panose="020F0502020204030204" pitchFamily="34" charset="0"/>
                <a:cs typeface="Arial" panose="020B0604020202020204" pitchFamily="34" charset="0"/>
              </a:rPr>
              <a:t>DirectQuery</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Bef>
                <a:spcPts val="211"/>
              </a:spcBef>
              <a:buFont typeface="Arial" panose="020B0604020202020204" pitchFamily="34" charset="0"/>
              <a:buChar char="•"/>
            </a:pPr>
            <a:r>
              <a:rPr lang="en-NZ"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Import Data into the Model</a:t>
            </a:r>
            <a:endParaRPr lang="en-US"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11"/>
              </a:spcBef>
            </a:pPr>
            <a:r>
              <a:rPr lang="en-NZ"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Advantages:</a:t>
            </a:r>
            <a:endParaRPr lang="en-US"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You can manage relationships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Quick Insights supported {+} (</a:t>
            </a:r>
            <a:r>
              <a:rPr lang="en-NZ" sz="13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https://powerbi.microsoft.com/en-us/documentation/powerbi-service-auto-insights-types/</a:t>
            </a:r>
            <a:r>
              <a:rPr lang="en-NZ" sz="1300" dirty="0">
                <a:latin typeface="Calibri" panose="020F0502020204030204" pitchFamily="34" charset="0"/>
                <a:ea typeface="Calibri" panose="020F0502020204030204" pitchFamily="34" charset="0"/>
                <a:cs typeface="Arial" panose="020B0604020202020204" pitchFamily="34" charset="0"/>
              </a:rPr>
              <a:t>)</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You can enable “Cortana” to access the dataset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Q&amp;A is available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Ability to creating new Measures and Calculated Columns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Ability to use DAX functions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Ability to use Power Query engine and implementing user defined functions using M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11"/>
              </a:spcBef>
            </a:pPr>
            <a:r>
              <a:rPr lang="en-NZ"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Disadvantages:</a:t>
            </a:r>
            <a:endParaRPr lang="en-US"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There is a 250 MB storage limitation per dataset in Power BI Service after publishing the model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You have to setup Schedule Refresh if needed. So it is not good for real-time monitoring purposes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Bef>
                <a:spcPts val="211"/>
              </a:spcBef>
              <a:buFont typeface="Arial" panose="020B0604020202020204" pitchFamily="34" charset="0"/>
              <a:buChar char="•"/>
            </a:pPr>
            <a:r>
              <a:rPr lang="en-NZ"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Direct Query</a:t>
            </a:r>
            <a:endParaRPr lang="en-US" sz="17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11"/>
              </a:spcBef>
            </a:pPr>
            <a:r>
              <a:rPr lang="en-NZ"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Advantages:</a:t>
            </a:r>
            <a:endParaRPr lang="en-US"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The storage would be limited to the available storage in your Power BI Service which is 10 GB for a Power BI Pro account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No need to setup Schedule Refresh so it is ideal for near real-time monitoring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b="1" dirty="0">
                <a:solidFill>
                  <a:srgbClr val="FF0000"/>
                </a:solidFill>
                <a:latin typeface="Calibri" panose="020F0502020204030204" pitchFamily="34" charset="0"/>
                <a:ea typeface="Calibri" panose="020F0502020204030204" pitchFamily="34" charset="0"/>
                <a:cs typeface="Arial" panose="020B0604020202020204" pitchFamily="34" charset="0"/>
              </a:rPr>
              <a:t>Note</a:t>
            </a:r>
            <a:r>
              <a:rPr lang="en-NZ" sz="1300" dirty="0">
                <a:latin typeface="Calibri" panose="020F0502020204030204" pitchFamily="34" charset="0"/>
                <a:ea typeface="Calibri" panose="020F0502020204030204" pitchFamily="34" charset="0"/>
                <a:cs typeface="Arial" panose="020B0604020202020204" pitchFamily="34" charset="0"/>
              </a:rPr>
              <a:t>: Tiles are refreshed approximately every </a:t>
            </a:r>
            <a:r>
              <a:rPr lang="en-NZ" sz="1300" u="sng" dirty="0">
                <a:latin typeface="Calibri" panose="020F0502020204030204" pitchFamily="34" charset="0"/>
                <a:ea typeface="Calibri" panose="020F0502020204030204" pitchFamily="34" charset="0"/>
                <a:cs typeface="Arial" panose="020B0604020202020204" pitchFamily="34" charset="0"/>
              </a:rPr>
              <a:t>15 minutes</a:t>
            </a:r>
            <a:r>
              <a:rPr lang="en-NZ" sz="1300" dirty="0">
                <a:latin typeface="Calibri" panose="020F0502020204030204" pitchFamily="34" charset="0"/>
                <a:ea typeface="Calibri" panose="020F0502020204030204" pitchFamily="34" charset="0"/>
                <a:cs typeface="Arial" panose="020B0604020202020204" pitchFamily="34" charset="0"/>
              </a:rPr>
              <a:t> (refresh does not need to be scheduled).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11"/>
              </a:spcBef>
            </a:pPr>
            <a:r>
              <a:rPr lang="en-NZ"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Disadvantages:</a:t>
            </a:r>
            <a:endParaRPr lang="en-US" sz="15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In Direct Query Mode Power BI Desktop won’t detect any relationships, so we must create relationships manually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Cortana is NOT available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Q&amp;A is NOT available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Quick Insights is NOT supported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New Measures or Calculated Columns are NOT available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DAX is NOT available {-}</a:t>
            </a:r>
            <a:endParaRPr lang="en-US" sz="1300" dirty="0">
              <a:latin typeface="Calibri" panose="020F0502020204030204" pitchFamily="34" charset="0"/>
              <a:ea typeface="Calibri" panose="020F0502020204030204" pitchFamily="34" charset="0"/>
              <a:cs typeface="Arial" panose="020B0604020202020204" pitchFamily="34" charset="0"/>
            </a:endParaRPr>
          </a:p>
          <a:p>
            <a:pPr marL="362480" indent="-362480">
              <a:lnSpc>
                <a:spcPct val="107000"/>
              </a:lnSpc>
              <a:spcAft>
                <a:spcPts val="846"/>
              </a:spcAft>
              <a:buFont typeface="Symbol" panose="05050102010706020507" pitchFamily="18" charset="2"/>
              <a:buChar char=""/>
            </a:pPr>
            <a:r>
              <a:rPr lang="en-NZ" sz="1300" dirty="0">
                <a:latin typeface="Calibri" panose="020F0502020204030204" pitchFamily="34" charset="0"/>
                <a:ea typeface="Calibri" panose="020F0502020204030204" pitchFamily="34" charset="0"/>
                <a:cs typeface="Arial" panose="020B0604020202020204" pitchFamily="34" charset="0"/>
              </a:rPr>
              <a:t>Power Query engine and M are available (Semi-functional) {-}</a:t>
            </a:r>
            <a:endParaRPr lang="en-US" sz="13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10</a:t>
            </a:fld>
            <a:endParaRPr lang="en-US"/>
          </a:p>
        </p:txBody>
      </p:sp>
    </p:spTree>
    <p:extLst>
      <p:ext uri="{BB962C8B-B14F-4D97-AF65-F5344CB8AC3E}">
        <p14:creationId xmlns:p14="http://schemas.microsoft.com/office/powerpoint/2010/main" val="88992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11</a:t>
            </a:fld>
            <a:endParaRPr lang="en-US"/>
          </a:p>
        </p:txBody>
      </p:sp>
    </p:spTree>
    <p:extLst>
      <p:ext uri="{BB962C8B-B14F-4D97-AF65-F5344CB8AC3E}">
        <p14:creationId xmlns:p14="http://schemas.microsoft.com/office/powerpoint/2010/main" val="3520109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12</a:t>
            </a:fld>
            <a:endParaRPr lang="en-US"/>
          </a:p>
        </p:txBody>
      </p:sp>
    </p:spTree>
    <p:extLst>
      <p:ext uri="{BB962C8B-B14F-4D97-AF65-F5344CB8AC3E}">
        <p14:creationId xmlns:p14="http://schemas.microsoft.com/office/powerpoint/2010/main" val="300354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A7DAF6-4AF6-4DD8-989E-2ED57510EB9E}" type="slidenum">
              <a:rPr lang="en-US" smtClean="0"/>
              <a:t>13</a:t>
            </a:fld>
            <a:endParaRPr lang="en-US"/>
          </a:p>
        </p:txBody>
      </p:sp>
    </p:spTree>
    <p:extLst>
      <p:ext uri="{BB962C8B-B14F-4D97-AF65-F5344CB8AC3E}">
        <p14:creationId xmlns:p14="http://schemas.microsoft.com/office/powerpoint/2010/main" val="7178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Soheil Bakhshi, BI/DW Consultant,</a:t>
            </a:r>
            <a:r>
              <a:rPr lang="en-US" baseline="0" dirty="0" smtClean="0"/>
              <a:t> Microsoft MCP, MCSE, MCSA, MCITP and MCTS.</a:t>
            </a:r>
            <a:r>
              <a:rPr lang="en-US" dirty="0" smtClean="0"/>
              <a:t/>
            </a:r>
            <a:br>
              <a:rPr lang="en-US" dirty="0" smtClean="0"/>
            </a:br>
            <a:r>
              <a:rPr lang="en-US" dirty="0" smtClean="0"/>
              <a:t>You can find more information about me on my LinkedIn profile: https://nz.linkedin.com/in/bakhshi</a:t>
            </a:r>
          </a:p>
          <a:p>
            <a:r>
              <a:rPr lang="en-US" dirty="0" smtClean="0"/>
              <a:t>You’re also welcome to visit my website www.biinsight.com</a:t>
            </a:r>
          </a:p>
          <a:p>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2</a:t>
            </a:fld>
            <a:endParaRPr lang="en-US"/>
          </a:p>
        </p:txBody>
      </p:sp>
    </p:spTree>
    <p:extLst>
      <p:ext uri="{BB962C8B-B14F-4D97-AF65-F5344CB8AC3E}">
        <p14:creationId xmlns:p14="http://schemas.microsoft.com/office/powerpoint/2010/main" val="237769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this session we will look at two amazing new cloud technologies from Microsoft. Azure SQL Data Warehouse and Power BI. Both technologies are growing very quickly and it is exiting that they can talk to each other very effectively. </a:t>
            </a:r>
          </a:p>
          <a:p>
            <a:r>
              <a:rPr lang="en-NZ" dirty="0" smtClean="0"/>
              <a:t>In this session we’ll cover the following subjects:</a:t>
            </a:r>
          </a:p>
          <a:p>
            <a:pPr marL="181240" indent="-181240">
              <a:buFont typeface="Arial" panose="020B0604020202020204" pitchFamily="34" charset="0"/>
              <a:buChar char="•"/>
            </a:pPr>
            <a:r>
              <a:rPr lang="en-NZ" dirty="0" smtClean="0"/>
              <a:t>First of all, I’ll go through some brief introduction of both technologies.</a:t>
            </a:r>
            <a:r>
              <a:rPr lang="en-NZ" baseline="0" dirty="0" smtClean="0"/>
              <a:t> </a:t>
            </a:r>
            <a:r>
              <a:rPr lang="en-NZ" dirty="0" smtClean="0"/>
              <a:t>I’ll review some common definitions that will be used regularly during this webinar.</a:t>
            </a:r>
          </a:p>
          <a:p>
            <a:pPr marL="181240" indent="-181240">
              <a:buFont typeface="Arial" panose="020B0604020202020204" pitchFamily="34" charset="0"/>
              <a:buChar char="•"/>
            </a:pPr>
            <a:r>
              <a:rPr lang="en-NZ" dirty="0" smtClean="0"/>
              <a:t>Then I will talk about the visualisation requirements that should be met</a:t>
            </a:r>
          </a:p>
          <a:p>
            <a:pPr marL="181240" indent="-181240">
              <a:buFont typeface="Arial" panose="020B0604020202020204" pitchFamily="34" charset="0"/>
              <a:buChar char="•"/>
            </a:pPr>
            <a:r>
              <a:rPr lang="en-NZ" dirty="0" smtClean="0"/>
              <a:t>Then I’ll discuss how to install and configure “Azure data Warehouse” through Azure Portal</a:t>
            </a:r>
          </a:p>
          <a:p>
            <a:pPr marL="181240" indent="-181240">
              <a:buFont typeface="Arial" panose="020B0604020202020204" pitchFamily="34" charset="0"/>
              <a:buChar char="•"/>
            </a:pPr>
            <a:r>
              <a:rPr lang="en-NZ" dirty="0" smtClean="0"/>
              <a:t>After that I’ll show you how to connect Azure SQL Data Warehouse to Power BI Service</a:t>
            </a:r>
          </a:p>
          <a:p>
            <a:pPr marL="181240" indent="-181240">
              <a:buFont typeface="Arial" panose="020B0604020202020204" pitchFamily="34" charset="0"/>
              <a:buChar char="•"/>
            </a:pPr>
            <a:r>
              <a:rPr lang="en-NZ" dirty="0" smtClean="0"/>
              <a:t>In this module you’ll see how to create very simple reports in Power BI Service and the real world challenges you might face </a:t>
            </a:r>
          </a:p>
          <a:p>
            <a:pPr marL="181240" indent="-181240">
              <a:buFont typeface="Arial" panose="020B0604020202020204" pitchFamily="34" charset="0"/>
              <a:buChar char="•"/>
            </a:pPr>
            <a:r>
              <a:rPr lang="en-NZ" dirty="0" smtClean="0"/>
              <a:t>Then you’ll learn how to use “Power BI Desktop” to create repots on top of your “Azure SQL Data Warehouse”</a:t>
            </a:r>
          </a:p>
          <a:p>
            <a:pPr marL="181240" indent="-181240">
              <a:buFont typeface="Arial" panose="020B0604020202020204" pitchFamily="34" charset="0"/>
              <a:buChar char="•"/>
            </a:pPr>
            <a:r>
              <a:rPr lang="en-NZ" dirty="0" smtClean="0"/>
              <a:t>Finally, we’ll go through some conclusions</a:t>
            </a:r>
          </a:p>
          <a:p>
            <a:pPr marL="181240" indent="-181240">
              <a:buFont typeface="Arial" panose="020B0604020202020204" pitchFamily="34" charset="0"/>
              <a:buChar char="•"/>
            </a:pPr>
            <a:r>
              <a:rPr lang="en-NZ" dirty="0" smtClean="0"/>
              <a:t>Should you have any questions, please do not hesitate to ask me during the webinar</a:t>
            </a:r>
          </a:p>
          <a:p>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3</a:t>
            </a:fld>
            <a:endParaRPr lang="en-US"/>
          </a:p>
        </p:txBody>
      </p:sp>
    </p:spTree>
    <p:extLst>
      <p:ext uri="{BB962C8B-B14F-4D97-AF65-F5344CB8AC3E}">
        <p14:creationId xmlns:p14="http://schemas.microsoft.com/office/powerpoint/2010/main" val="13273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dirty="0" smtClean="0"/>
              <a:t>Datasets: A dataset is a collection of data that you import from or connect to several supported data sources like SQL Server, Excel files, Azure SQL Data Warehouse and many more. You can use Power BI to bring all of your data together,</a:t>
            </a:r>
            <a:r>
              <a:rPr lang="en-NZ" baseline="0" dirty="0" smtClean="0"/>
              <a:t> s</a:t>
            </a:r>
            <a:r>
              <a:rPr lang="en-NZ" dirty="0" smtClean="0"/>
              <a:t>ee it all in one place and access it from all of your devices.</a:t>
            </a:r>
          </a:p>
          <a:p>
            <a:pPr marL="181240" indent="-181240">
              <a:buFont typeface="Arial" panose="020B0604020202020204" pitchFamily="34" charset="0"/>
              <a:buChar char="•"/>
            </a:pPr>
            <a:r>
              <a:rPr lang="en-NZ" dirty="0" smtClean="0"/>
              <a:t>Reports: A report is a view of your data which can have multiple visualisations that represent different perspectives and insights from that data.</a:t>
            </a:r>
          </a:p>
        </p:txBody>
      </p:sp>
      <p:sp>
        <p:nvSpPr>
          <p:cNvPr id="4" name="Slide Number Placeholder 3"/>
          <p:cNvSpPr>
            <a:spLocks noGrp="1"/>
          </p:cNvSpPr>
          <p:nvPr>
            <p:ph type="sldNum" sz="quarter" idx="10"/>
          </p:nvPr>
        </p:nvSpPr>
        <p:spPr/>
        <p:txBody>
          <a:bodyPr/>
          <a:lstStyle/>
          <a:p>
            <a:fld id="{4FA7DAF6-4AF6-4DD8-989E-2ED57510EB9E}" type="slidenum">
              <a:rPr lang="en-US" smtClean="0"/>
              <a:t>4</a:t>
            </a:fld>
            <a:endParaRPr lang="en-US"/>
          </a:p>
        </p:txBody>
      </p:sp>
    </p:spTree>
    <p:extLst>
      <p:ext uri="{BB962C8B-B14F-4D97-AF65-F5344CB8AC3E}">
        <p14:creationId xmlns:p14="http://schemas.microsoft.com/office/powerpoint/2010/main" val="3917711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dirty="0" smtClean="0"/>
              <a:t>Visualisations: Each predefined or custom charts and graphs that are ready to use in a report.</a:t>
            </a:r>
            <a:endParaRPr lang="en-US" dirty="0" smtClean="0"/>
          </a:p>
          <a:p>
            <a:pPr marL="181240" indent="-181240">
              <a:buFont typeface="Arial" panose="020B0604020202020204" pitchFamily="34" charset="0"/>
              <a:buChar char="•"/>
            </a:pPr>
            <a:r>
              <a:rPr lang="en-NZ" dirty="0" smtClean="0"/>
              <a:t>Dashboards: A dashboard combines all data in a single pane that provides a consolidated view across the organization regardless of where the data lives. You can create dashboards only in Power BI service. </a:t>
            </a:r>
          </a:p>
          <a:p>
            <a:pPr marL="181240" indent="-181240" defTabSz="966612">
              <a:buFont typeface="Arial" panose="020B0604020202020204" pitchFamily="34" charset="0"/>
              <a:buChar char="•"/>
              <a:defRPr/>
            </a:pPr>
            <a:r>
              <a:rPr lang="en-NZ" sz="1300" dirty="0">
                <a:solidFill>
                  <a:prstClr val="black"/>
                </a:solidFill>
              </a:rPr>
              <a:t>Tiles: A tile is indeed a snapshot of your data pinned to the dashboard. A tile can be created from a report, dataset, dashboard, from a Q&amp;A question box, Excel, and from SQL Server Reporting Services (SSRS). As tiles are elements of a dashboard you can see them only in Power BI service.</a:t>
            </a:r>
          </a:p>
          <a:p>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5</a:t>
            </a:fld>
            <a:endParaRPr lang="en-US"/>
          </a:p>
        </p:txBody>
      </p:sp>
    </p:spTree>
    <p:extLst>
      <p:ext uri="{BB962C8B-B14F-4D97-AF65-F5344CB8AC3E}">
        <p14:creationId xmlns:p14="http://schemas.microsoft.com/office/powerpoint/2010/main" val="43680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NZ" sz="1300" dirty="0">
                <a:solidFill>
                  <a:prstClr val="black"/>
                </a:solidFill>
              </a:rPr>
              <a:t>Power BI Desktop: Power BI Desktop is indeed a desktop application for report authoring. You can load data from lots of different data sources and create a collection of queries and data connections using Power Query engine. You can then create flashy reports that can easily be shared with others. Power BI Desktop integrates different technologies like Power Query, data modelling, and visualisations to make our life easier to create awesome reports.</a:t>
            </a:r>
          </a:p>
          <a:p>
            <a:pPr marL="181240" indent="-181240" defTabSz="966612">
              <a:buFont typeface="Arial" panose="020B0604020202020204" pitchFamily="34" charset="0"/>
              <a:buChar char="•"/>
              <a:defRPr/>
            </a:pPr>
            <a:r>
              <a:rPr lang="en-NZ" sz="1300" dirty="0">
                <a:solidFill>
                  <a:prstClr val="black"/>
                </a:solidFill>
              </a:rPr>
              <a:t>Power BI Service: The Power BI service is an online Software as a Service (SaaS) offering from Microsoft Power BI displays dashboards that are interactive, and can be created and updated from many different data sources. It is built on Azure, which is Microsoft’s cloud computing infrastructure and platform.</a:t>
            </a:r>
          </a:p>
          <a:p>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6</a:t>
            </a:fld>
            <a:endParaRPr lang="en-US"/>
          </a:p>
        </p:txBody>
      </p:sp>
    </p:spTree>
    <p:extLst>
      <p:ext uri="{BB962C8B-B14F-4D97-AF65-F5344CB8AC3E}">
        <p14:creationId xmlns:p14="http://schemas.microsoft.com/office/powerpoint/2010/main" val="124432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Into:</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Azure SQL Data Warehouse service is the industry’s first enterprise-class cloud data warehouse that can grow or shrink in seconds.</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Other cloud data warehouses lack key enterprise features like Stored Procedures, Partitioning and Indexes forcing you to build a new data warehouse from scratch.</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69"/>
              </a:spcBef>
            </a:pPr>
            <a:endPar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T-SQL:</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In contrast Azure SQL Data Warehouse is the first cloud data warehouse to offer a real SQL Server experience the customers expect.</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t>With </a:t>
            </a:r>
            <a:r>
              <a:rPr lang="en-NZ" sz="1300" dirty="0" err="1"/>
              <a:t>PolyBase</a:t>
            </a:r>
            <a:r>
              <a:rPr lang="en-NZ" sz="1300" dirty="0"/>
              <a:t>, SQL Data Warehouse offers the ability to combine data sets easily.</a:t>
            </a: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You can use TSQL to query across both structured and semi-structured data like Hadoop.</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Elasticity:</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Slow elasticity also prevents cloud adoption. In other cloud data warehouses, the users choose machine instances with the amount of storage needed. </a:t>
            </a: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The could data warehouse combines “Compute” and “Storage” to create fix packages which makes scaling up or down a time consuming and expensive process.</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In contrast in Azure SQL Data Warehouse, users scale compute resources and storage independently.</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69"/>
              </a:spcBef>
            </a:pPr>
            <a:endPar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Pause:</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With the ability to Pause the customers only pay for storage at a very cost effective cloud scale when idol.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In other cloud data warehouses </a:t>
            </a:r>
            <a:r>
              <a:rPr lang="en-NZ" sz="1300" strike="sngStrike" dirty="0">
                <a:latin typeface="Calibri" panose="020F0502020204030204" pitchFamily="34" charset="0"/>
                <a:ea typeface="Calibri" panose="020F0502020204030204" pitchFamily="34" charset="0"/>
                <a:cs typeface="Arial" panose="020B0604020202020204" pitchFamily="34" charset="0"/>
              </a:rPr>
              <a:t>LIKE Amazon RedShift</a:t>
            </a:r>
            <a:r>
              <a:rPr lang="en-NZ" sz="1300" dirty="0">
                <a:latin typeface="Calibri" panose="020F0502020204030204" pitchFamily="34" charset="0"/>
                <a:ea typeface="Calibri" panose="020F0502020204030204" pitchFamily="34" charset="0"/>
                <a:cs typeface="Arial" panose="020B0604020202020204" pitchFamily="34" charset="0"/>
              </a:rPr>
              <a:t> the users can shut down a cluster if they don’t need to use it for a period of time, but first, they need to export the data warehouse contents to a storage service.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Then they need to restore data when creating another cluster.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In contrast in Azure SQL Data Warehouse you can Pause the service whenever you want by just a simple click.</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69"/>
              </a:spcBef>
            </a:pPr>
            <a:endPar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Enterprise SQL:</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Azure SQL Data Warehouse uses a cloud based Massive Parallel Processing (MPP) architecture which originally designed to run large on-</a:t>
            </a:r>
            <a:r>
              <a:rPr lang="en-NZ" sz="1300" dirty="0" err="1">
                <a:latin typeface="Calibri" panose="020F0502020204030204" pitchFamily="34" charset="0"/>
                <a:ea typeface="Calibri" panose="020F0502020204030204" pitchFamily="34" charset="0"/>
                <a:cs typeface="Arial" panose="020B0604020202020204" pitchFamily="34" charset="0"/>
              </a:rPr>
              <a:t>prem</a:t>
            </a:r>
            <a:r>
              <a:rPr lang="en-NZ" sz="1300" dirty="0">
                <a:latin typeface="Calibri" panose="020F0502020204030204" pitchFamily="34" charset="0"/>
                <a:ea typeface="Calibri" panose="020F0502020204030204" pitchFamily="34" charset="0"/>
                <a:cs typeface="Arial" panose="020B0604020202020204" pitchFamily="34" charset="0"/>
              </a:rPr>
              <a:t> enterprise data warehouses.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As a distributed database, Azure SQL Data Warehouse is capable of processing petabytes volumes of relational and non-relational data to maintain both performance and scale.</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69"/>
              </a:spcBef>
            </a:pPr>
            <a:endPar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69"/>
              </a:spcBef>
            </a:pPr>
            <a:r>
              <a:rPr lang="en-NZ"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Migration/Design Considerations:</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So not all SQL Server database features are implemented inside Azure SQL Data Warehouse.</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Therefore, you need to consider un-supported features in your migration plan or your data warehouse design.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Some features like primary keys and foreign keys are NOT supported in Azure SQL Data Warehouse which can affect the way we use Power BI.</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Without primary keys and foreign keys there is no physical relationship between the tables.</a:t>
            </a: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So Power BI service cannot detect any relationships by itself.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There is a workaround for this that we can create some SQL views in Azure side to make it work.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However, this can be an expensive solution.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The other way is to load the data warehouse into a Power BI Desktop model which can detect the relationships automatically.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Then publish the model to Power BI Service.</a:t>
            </a: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I will cover all scenarios during this webinar.</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endParaRPr lang="en-NZ" sz="13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b="1" dirty="0">
                <a:latin typeface="Calibri" panose="020F0502020204030204" pitchFamily="34" charset="0"/>
                <a:ea typeface="Calibri" panose="020F0502020204030204" pitchFamily="34" charset="0"/>
                <a:cs typeface="Arial" panose="020B0604020202020204" pitchFamily="34" charset="0"/>
              </a:rPr>
              <a:t>Pre Demo:</a:t>
            </a:r>
            <a:endParaRPr lang="en-US" sz="13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I leave it to you to learn more about Azure SQL Data Warehouse. </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n-NZ" sz="1300" dirty="0">
                <a:latin typeface="Calibri" panose="020F0502020204030204" pitchFamily="34" charset="0"/>
                <a:ea typeface="Calibri" panose="020F0502020204030204" pitchFamily="34" charset="0"/>
                <a:cs typeface="Arial" panose="020B0604020202020204" pitchFamily="34" charset="0"/>
              </a:rPr>
              <a:t>Now you know a bit bout Azure SQL Data Warehouse let’s talk more about Visualising Azure SQL Data Warehouse data with Power BI.</a:t>
            </a:r>
            <a:endParaRPr lang="en-US" sz="13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endParaRPr lang="en-US" sz="13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FA7DAF6-4AF6-4DD8-989E-2ED57510EB9E}" type="slidenum">
              <a:rPr lang="en-US" smtClean="0"/>
              <a:t>7</a:t>
            </a:fld>
            <a:endParaRPr lang="en-US"/>
          </a:p>
        </p:txBody>
      </p:sp>
    </p:spTree>
    <p:extLst>
      <p:ext uri="{BB962C8B-B14F-4D97-AF65-F5344CB8AC3E}">
        <p14:creationId xmlns:p14="http://schemas.microsoft.com/office/powerpoint/2010/main" val="320062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First things first. </a:t>
            </a:r>
          </a:p>
          <a:p>
            <a:r>
              <a:rPr lang="en-NZ" dirty="0" smtClean="0"/>
              <a:t>You need to have a Microsoft Azure subscription. </a:t>
            </a:r>
          </a:p>
          <a:p>
            <a:r>
              <a:rPr lang="en-NZ" dirty="0" smtClean="0"/>
              <a:t>If you don't already have it, you can use it for a one-month trial here. </a:t>
            </a:r>
          </a:p>
          <a:p>
            <a:r>
              <a:rPr lang="en-NZ" dirty="0" smtClean="0"/>
              <a:t>You'll also get $250 credit. </a:t>
            </a:r>
          </a:p>
          <a:p>
            <a:r>
              <a:rPr lang="en-NZ" dirty="0" smtClean="0"/>
              <a:t>But, remember that if you succeed the $250 in less than a month then your services will stop working and you'll need to pay for it if you want to use it longer.</a:t>
            </a:r>
            <a:endParaRPr lang="en-US" dirty="0"/>
          </a:p>
        </p:txBody>
      </p:sp>
      <p:sp>
        <p:nvSpPr>
          <p:cNvPr id="4" name="Slide Number Placeholder 3"/>
          <p:cNvSpPr>
            <a:spLocks noGrp="1"/>
          </p:cNvSpPr>
          <p:nvPr>
            <p:ph type="sldNum" sz="quarter" idx="10"/>
          </p:nvPr>
        </p:nvSpPr>
        <p:spPr/>
        <p:txBody>
          <a:bodyPr/>
          <a:lstStyle/>
          <a:p>
            <a:fld id="{4FA7DAF6-4AF6-4DD8-989E-2ED57510EB9E}" type="slidenum">
              <a:rPr lang="en-US" smtClean="0"/>
              <a:t>8</a:t>
            </a:fld>
            <a:endParaRPr lang="en-US"/>
          </a:p>
        </p:txBody>
      </p:sp>
    </p:spTree>
    <p:extLst>
      <p:ext uri="{BB962C8B-B14F-4D97-AF65-F5344CB8AC3E}">
        <p14:creationId xmlns:p14="http://schemas.microsoft.com/office/powerpoint/2010/main" val="190756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NZ" dirty="0" smtClean="0"/>
              <a:t>To</a:t>
            </a:r>
            <a:r>
              <a:rPr lang="en-NZ" baseline="0" dirty="0" smtClean="0"/>
              <a:t> visualise your Azure Data Warehouse data with Power BI Service OR Power BI Desktop you need to meet the following requirements:</a:t>
            </a:r>
            <a:endParaRPr lang="en-NZ" dirty="0" smtClean="0"/>
          </a:p>
          <a:p>
            <a:pPr marL="181240" indent="-181240" defTabSz="966612">
              <a:buFont typeface="Arial" panose="020B0604020202020204" pitchFamily="34" charset="0"/>
              <a:buChar char="•"/>
              <a:defRPr/>
            </a:pPr>
            <a:r>
              <a:rPr lang="en-NZ" dirty="0" smtClean="0"/>
              <a:t>You also need to have Power BI Pro account</a:t>
            </a:r>
          </a:p>
          <a:p>
            <a:pPr marL="181240" indent="-181240">
              <a:buFont typeface="Arial" panose="020B0604020202020204" pitchFamily="34" charset="0"/>
              <a:buChar char="•"/>
            </a:pPr>
            <a:r>
              <a:rPr lang="en-NZ" dirty="0" smtClean="0"/>
              <a:t>You need to have Power BI Desktop installed on your machine. You can download the latest version of the tool from here: https://powerbi.microsoft.com/en-us/desktop</a:t>
            </a:r>
          </a:p>
          <a:p>
            <a:pPr marL="181240" indent="-181240">
              <a:buFont typeface="Arial" panose="020B0604020202020204" pitchFamily="34" charset="0"/>
              <a:buChar char="•"/>
            </a:pPr>
            <a:r>
              <a:rPr lang="en-NZ" dirty="0" smtClean="0"/>
              <a:t>You need to have Microsoft Azure subscription.</a:t>
            </a:r>
            <a:r>
              <a:rPr lang="en-NZ" baseline="0" dirty="0" smtClean="0"/>
              <a:t> If you don’t, you can try it for free for month or $250. You can get the free trial from here: https://azure.microsoft.com/en-us/pricing/free-trial/</a:t>
            </a:r>
            <a:endParaRPr lang="en-NZ" dirty="0" smtClean="0"/>
          </a:p>
          <a:p>
            <a:pPr marL="181240" indent="-181240">
              <a:buFont typeface="Arial" panose="020B0604020202020204" pitchFamily="34" charset="0"/>
              <a:buChar char="•"/>
            </a:pPr>
            <a:r>
              <a:rPr lang="en-NZ" dirty="0" smtClean="0"/>
              <a:t>Then you need to install Azure SQL Data Warehouse service</a:t>
            </a:r>
          </a:p>
          <a:p>
            <a:pPr marL="181240" indent="-181240">
              <a:buFont typeface="Arial" panose="020B0604020202020204" pitchFamily="34" charset="0"/>
              <a:buChar char="•"/>
            </a:pPr>
            <a:r>
              <a:rPr lang="en-NZ" dirty="0" smtClean="0"/>
              <a:t>You’ll also need to configure Firewall Settings to be able to use Power BI Desktop (From Azure Portal or SSMS 2016 CTP3.2)</a:t>
            </a:r>
            <a:endParaRPr lang="en-US" dirty="0" smtClean="0"/>
          </a:p>
          <a:p>
            <a:endParaRPr lang="en-NZ" dirty="0"/>
          </a:p>
        </p:txBody>
      </p:sp>
      <p:sp>
        <p:nvSpPr>
          <p:cNvPr id="4" name="Slide Number Placeholder 3"/>
          <p:cNvSpPr>
            <a:spLocks noGrp="1"/>
          </p:cNvSpPr>
          <p:nvPr>
            <p:ph type="sldNum" sz="quarter" idx="10"/>
          </p:nvPr>
        </p:nvSpPr>
        <p:spPr/>
        <p:txBody>
          <a:bodyPr/>
          <a:lstStyle/>
          <a:p>
            <a:fld id="{4FA7DAF6-4AF6-4DD8-989E-2ED57510EB9E}" type="slidenum">
              <a:rPr lang="en-US" smtClean="0"/>
              <a:t>9</a:t>
            </a:fld>
            <a:endParaRPr lang="en-US"/>
          </a:p>
        </p:txBody>
      </p:sp>
    </p:spTree>
    <p:extLst>
      <p:ext uri="{BB962C8B-B14F-4D97-AF65-F5344CB8AC3E}">
        <p14:creationId xmlns:p14="http://schemas.microsoft.com/office/powerpoint/2010/main" val="78783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26507-E507-4B5E-9F9F-D3DE3B515E3B}" type="datetime1">
              <a:rPr lang="en-US" smtClean="0"/>
              <a:t>25/1/2016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60570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F1FFE-6AC1-43D6-9B1D-5C7D38E380DF}" type="datetime1">
              <a:rPr lang="en-US" smtClean="0"/>
              <a:t>25/1/2016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85011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7A161-F5D9-4EC6-9E5E-C5F0680B7E88}" type="datetime1">
              <a:rPr lang="en-US" smtClean="0"/>
              <a:t>25/1/2016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13988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546EA-147B-4298-BD68-A40077D18B51}" type="datetime1">
              <a:rPr lang="en-US" smtClean="0"/>
              <a:t>25/1/2016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76946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62919-46D4-4E0C-9D76-22A02F39188F}" type="datetime1">
              <a:rPr lang="en-US" smtClean="0"/>
              <a:t>25/1/2016</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
        <p:nvSpPr>
          <p:cNvPr id="6" name="Slide Number Placeholder 5"/>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8588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17870-78E2-43E1-9940-AF3BC07448B8}" type="datetime1">
              <a:rPr lang="en-US" smtClean="0"/>
              <a:t>25/1/2016</a:t>
            </a:fld>
            <a:endParaRPr lang="en-US"/>
          </a:p>
        </p:txBody>
      </p:sp>
      <p:sp>
        <p:nvSpPr>
          <p:cNvPr id="6" name="Footer Placeholder 5"/>
          <p:cNvSpPr>
            <a:spLocks noGrp="1"/>
          </p:cNvSpPr>
          <p:nvPr>
            <p:ph type="ftr" sz="quarter" idx="11"/>
          </p:nvPr>
        </p:nvSpPr>
        <p:spPr/>
        <p:txBody>
          <a:bodyPr/>
          <a:lstStyle/>
          <a:p>
            <a:r>
              <a:rPr lang="en-US" smtClean="0"/>
              <a:t>www.biinsight.com</a:t>
            </a:r>
            <a:endParaRPr lang="en-US"/>
          </a:p>
        </p:txBody>
      </p:sp>
      <p:sp>
        <p:nvSpPr>
          <p:cNvPr id="7" name="Slide Number Placeholder 6"/>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13750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0F135A-3072-451A-8AFB-CCF6680F51A6}" type="datetime1">
              <a:rPr lang="en-US" smtClean="0"/>
              <a:t>25/1/2016</a:t>
            </a:fld>
            <a:endParaRPr lang="en-US"/>
          </a:p>
        </p:txBody>
      </p:sp>
      <p:sp>
        <p:nvSpPr>
          <p:cNvPr id="8" name="Footer Placeholder 7"/>
          <p:cNvSpPr>
            <a:spLocks noGrp="1"/>
          </p:cNvSpPr>
          <p:nvPr>
            <p:ph type="ftr" sz="quarter" idx="11"/>
          </p:nvPr>
        </p:nvSpPr>
        <p:spPr/>
        <p:txBody>
          <a:bodyPr/>
          <a:lstStyle/>
          <a:p>
            <a:r>
              <a:rPr lang="en-US" smtClean="0"/>
              <a:t>www.biinsight.com</a:t>
            </a:r>
            <a:endParaRPr lang="en-US"/>
          </a:p>
        </p:txBody>
      </p:sp>
      <p:sp>
        <p:nvSpPr>
          <p:cNvPr id="9" name="Slide Number Placeholder 8"/>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7132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DD7EF-AEE0-4C7F-8CF0-709A48206D04}" type="datetime1">
              <a:rPr lang="en-US" smtClean="0"/>
              <a:t>25/1/2016</a:t>
            </a:fld>
            <a:endParaRPr lang="en-US"/>
          </a:p>
        </p:txBody>
      </p:sp>
      <p:sp>
        <p:nvSpPr>
          <p:cNvPr id="4" name="Footer Placeholder 3"/>
          <p:cNvSpPr>
            <a:spLocks noGrp="1"/>
          </p:cNvSpPr>
          <p:nvPr>
            <p:ph type="ftr" sz="quarter" idx="11"/>
          </p:nvPr>
        </p:nvSpPr>
        <p:spPr/>
        <p:txBody>
          <a:bodyPr/>
          <a:lstStyle/>
          <a:p>
            <a:r>
              <a:rPr lang="en-US" smtClean="0"/>
              <a:t>www.biinsight.com</a:t>
            </a:r>
            <a:endParaRPr lang="en-US"/>
          </a:p>
        </p:txBody>
      </p:sp>
      <p:sp>
        <p:nvSpPr>
          <p:cNvPr id="5" name="Slide Number Placeholder 4"/>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62428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CCECF-4B2E-4B9F-9F68-E308A874DFD3}" type="datetime1">
              <a:rPr lang="en-US" smtClean="0"/>
              <a:t>25/1/2016</a:t>
            </a:fld>
            <a:endParaRPr lang="en-US"/>
          </a:p>
        </p:txBody>
      </p:sp>
      <p:sp>
        <p:nvSpPr>
          <p:cNvPr id="3" name="Footer Placeholder 2"/>
          <p:cNvSpPr>
            <a:spLocks noGrp="1"/>
          </p:cNvSpPr>
          <p:nvPr>
            <p:ph type="ftr" sz="quarter" idx="11"/>
          </p:nvPr>
        </p:nvSpPr>
        <p:spPr/>
        <p:txBody>
          <a:bodyPr/>
          <a:lstStyle/>
          <a:p>
            <a:r>
              <a:rPr lang="en-US" smtClean="0"/>
              <a:t>www.biinsight.com</a:t>
            </a:r>
            <a:endParaRPr lang="en-US"/>
          </a:p>
        </p:txBody>
      </p:sp>
      <p:sp>
        <p:nvSpPr>
          <p:cNvPr id="4" name="Slide Number Placeholder 3"/>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118626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4FCED7-BEC4-41D1-8DA5-BB5B9A6D9C03}" type="datetime1">
              <a:rPr lang="en-US" smtClean="0"/>
              <a:t>25/1/2016</a:t>
            </a:fld>
            <a:endParaRPr lang="en-US"/>
          </a:p>
        </p:txBody>
      </p:sp>
      <p:sp>
        <p:nvSpPr>
          <p:cNvPr id="6" name="Footer Placeholder 5"/>
          <p:cNvSpPr>
            <a:spLocks noGrp="1"/>
          </p:cNvSpPr>
          <p:nvPr>
            <p:ph type="ftr" sz="quarter" idx="11"/>
          </p:nvPr>
        </p:nvSpPr>
        <p:spPr/>
        <p:txBody>
          <a:bodyPr/>
          <a:lstStyle/>
          <a:p>
            <a:r>
              <a:rPr lang="en-US" smtClean="0"/>
              <a:t>www.biinsight.com</a:t>
            </a:r>
            <a:endParaRPr lang="en-US"/>
          </a:p>
        </p:txBody>
      </p:sp>
      <p:sp>
        <p:nvSpPr>
          <p:cNvPr id="7" name="Slide Number Placeholder 6"/>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221915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EC932C-E397-4B34-B28D-847C2415A939}" type="datetime1">
              <a:rPr lang="en-US" smtClean="0"/>
              <a:t>25/1/2016</a:t>
            </a:fld>
            <a:endParaRPr lang="en-US"/>
          </a:p>
        </p:txBody>
      </p:sp>
      <p:sp>
        <p:nvSpPr>
          <p:cNvPr id="6" name="Footer Placeholder 5"/>
          <p:cNvSpPr>
            <a:spLocks noGrp="1"/>
          </p:cNvSpPr>
          <p:nvPr>
            <p:ph type="ftr" sz="quarter" idx="11"/>
          </p:nvPr>
        </p:nvSpPr>
        <p:spPr/>
        <p:txBody>
          <a:bodyPr/>
          <a:lstStyle/>
          <a:p>
            <a:r>
              <a:rPr lang="en-US" smtClean="0"/>
              <a:t>www.biinsight.com</a:t>
            </a:r>
            <a:endParaRPr lang="en-US"/>
          </a:p>
        </p:txBody>
      </p:sp>
      <p:sp>
        <p:nvSpPr>
          <p:cNvPr id="7" name="Slide Number Placeholder 6"/>
          <p:cNvSpPr>
            <a:spLocks noGrp="1"/>
          </p:cNvSpPr>
          <p:nvPr>
            <p:ph type="sldNum" sz="quarter" idx="12"/>
          </p:nvPr>
        </p:nvSpPr>
        <p:spPr/>
        <p:txBody>
          <a:bodyPr/>
          <a:lstStyle/>
          <a:p>
            <a:fld id="{0D88875D-2946-4960-BFB8-18A7D423F316}" type="slidenum">
              <a:rPr lang="en-US" smtClean="0"/>
              <a:t>‹#›</a:t>
            </a:fld>
            <a:endParaRPr lang="en-US"/>
          </a:p>
        </p:txBody>
      </p:sp>
    </p:spTree>
    <p:extLst>
      <p:ext uri="{BB962C8B-B14F-4D97-AF65-F5344CB8AC3E}">
        <p14:creationId xmlns:p14="http://schemas.microsoft.com/office/powerpoint/2010/main" val="323881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C81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8867F-2078-4DB3-BB52-F43CDB37183E}" type="datetime1">
              <a:rPr lang="en-US" smtClean="0"/>
              <a:t>25/1/2016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www.biinsight.com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8875D-2946-4960-BFB8-18A7D423F316}" type="slidenum">
              <a:rPr lang="en-US" smtClean="0"/>
              <a:t>‹#›</a:t>
            </a:fld>
            <a:endParaRPr lang="en-US"/>
          </a:p>
        </p:txBody>
      </p:sp>
    </p:spTree>
    <p:extLst>
      <p:ext uri="{BB962C8B-B14F-4D97-AF65-F5344CB8AC3E}">
        <p14:creationId xmlns:p14="http://schemas.microsoft.com/office/powerpoint/2010/main" val="2221703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ogs.technet.com/b/dataplatforminsider/archive/2015/05/05/azure-sql-data-warehouse-updates-for-build.aspx" TargetMode="External"/><Relationship Id="rId7" Type="http://schemas.openxmlformats.org/officeDocument/2006/relationships/hyperlink" Target="https://powerbi.microsoft.com/en-us/documentation/powerbi-service-get-start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azure.microsoft.com/en-us/documentation/articles/sql-data-warehouse-get-started-provision/" TargetMode="External"/><Relationship Id="rId5" Type="http://schemas.openxmlformats.org/officeDocument/2006/relationships/hyperlink" Target="https://azure.microsoft.com/en-us/services/sql-data-warehouse/" TargetMode="External"/><Relationship Id="rId4" Type="http://schemas.openxmlformats.org/officeDocument/2006/relationships/hyperlink" Target="https://azure.microsoft.com/en-us/documentation/videos/azure-sql-data-warehouse-overview/"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jpeg"/><Relationship Id="rId18" Type="http://schemas.openxmlformats.org/officeDocument/2006/relationships/hyperlink" Target="http://joemcmenamin.com/"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hyperlink" Target="http://mostbeautifulplacesintheworld.org/" TargetMode="External"/><Relationship Id="rId2" Type="http://schemas.openxmlformats.org/officeDocument/2006/relationships/notesSlide" Target="../notesSlides/notesSlide2.xml"/><Relationship Id="rId16" Type="http://schemas.openxmlformats.org/officeDocument/2006/relationships/hyperlink" Target="http://blog.experiencenz.com/" TargetMode="Externa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hyperlink" Target="http://www.biinsight.com/" TargetMode="External"/><Relationship Id="rId10" Type="http://schemas.openxmlformats.org/officeDocument/2006/relationships/image" Target="../media/image11.jpeg"/><Relationship Id="rId4" Type="http://schemas.openxmlformats.org/officeDocument/2006/relationships/image" Target="../media/image6.png"/><Relationship Id="rId9" Type="http://schemas.microsoft.com/office/2007/relationships/hdphoto" Target="../media/hdphoto1.wdp"/><Relationship Id="rId14" Type="http://schemas.openxmlformats.org/officeDocument/2006/relationships/hyperlink" Target="https://nz.linkedin.com/in/bakhsh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hyperlink" Target="https://azure.microsoft.com/en-us/documentation/videos/azure-sql-data-warehouse-overview/" TargetMode="External"/><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zure.microsoft.com/en-us/pricing/free-trial/"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hyperlink" Target="https://powerbi.microsoft.com/en-us/deskto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zure.microsoft.com/en-us/pricing/free-tr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1C911"/>
              </a:clrFrom>
              <a:clrTo>
                <a:srgbClr val="F1C911">
                  <a:alpha val="0"/>
                </a:srgbClr>
              </a:clrTo>
            </a:clrChange>
            <a:extLst>
              <a:ext uri="{28A0092B-C50C-407E-A947-70E740481C1C}">
                <a14:useLocalDpi xmlns:a14="http://schemas.microsoft.com/office/drawing/2010/main" val="0"/>
              </a:ext>
            </a:extLst>
          </a:blip>
          <a:srcRect l="22180" r="21146"/>
          <a:stretch/>
        </p:blipFill>
        <p:spPr>
          <a:xfrm>
            <a:off x="1524000" y="3645511"/>
            <a:ext cx="3225800" cy="3202963"/>
          </a:xfrm>
          <a:prstGeom prst="rect">
            <a:avLst/>
          </a:prstGeom>
        </p:spPr>
      </p:pic>
      <p:sp>
        <p:nvSpPr>
          <p:cNvPr id="2" name="Title 1"/>
          <p:cNvSpPr>
            <a:spLocks noGrp="1"/>
          </p:cNvSpPr>
          <p:nvPr>
            <p:ph type="ctrTitle"/>
          </p:nvPr>
        </p:nvSpPr>
        <p:spPr/>
        <p:txBody>
          <a:bodyPr>
            <a:normAutofit fontScale="90000"/>
          </a:bodyPr>
          <a:lstStyle/>
          <a:p>
            <a:r>
              <a:rPr lang="en-NZ" dirty="0"/>
              <a:t>Visualising your Azure SQL Data </a:t>
            </a:r>
            <a:r>
              <a:rPr lang="en-NZ" dirty="0" smtClean="0"/>
              <a:t>Warehouse </a:t>
            </a:r>
            <a:r>
              <a:rPr lang="en-NZ" dirty="0"/>
              <a:t>with Power BI</a:t>
            </a:r>
            <a:endParaRPr lang="en-US" dirty="0"/>
          </a:p>
        </p:txBody>
      </p:sp>
      <p:sp>
        <p:nvSpPr>
          <p:cNvPr id="3" name="Subtitle 2"/>
          <p:cNvSpPr>
            <a:spLocks noGrp="1"/>
          </p:cNvSpPr>
          <p:nvPr>
            <p:ph type="subTitle" idx="1"/>
          </p:nvPr>
        </p:nvSpPr>
        <p:spPr/>
        <p:txBody>
          <a:bodyPr/>
          <a:lstStyle/>
          <a:p>
            <a:r>
              <a:rPr lang="en-NZ" dirty="0" smtClean="0"/>
              <a:t>Soheil Bakhshi</a:t>
            </a:r>
          </a:p>
          <a:p>
            <a:r>
              <a:rPr lang="en-NZ" sz="2000" dirty="0" smtClean="0"/>
              <a:t>23 Jan 2016</a:t>
            </a:r>
            <a:endParaRPr lang="en-NZ" dirty="0" smtClean="0"/>
          </a:p>
        </p:txBody>
      </p:sp>
      <p:sp>
        <p:nvSpPr>
          <p:cNvPr id="4" name="Slide Number Placeholder 3"/>
          <p:cNvSpPr>
            <a:spLocks noGrp="1"/>
          </p:cNvSpPr>
          <p:nvPr>
            <p:ph type="sldNum" sz="quarter" idx="12"/>
          </p:nvPr>
        </p:nvSpPr>
        <p:spPr/>
        <p:txBody>
          <a:bodyPr/>
          <a:lstStyle/>
          <a:p>
            <a:fld id="{0D88875D-2946-4960-BFB8-18A7D423F316}" type="slidenum">
              <a:rPr lang="en-US" smtClean="0"/>
              <a:t>1</a:t>
            </a:fld>
            <a:endParaRPr lang="en-US" dirty="0"/>
          </a:p>
        </p:txBody>
      </p:sp>
      <p:grpSp>
        <p:nvGrpSpPr>
          <p:cNvPr id="9" name="Group 8"/>
          <p:cNvGrpSpPr/>
          <p:nvPr/>
        </p:nvGrpSpPr>
        <p:grpSpPr>
          <a:xfrm>
            <a:off x="6288945" y="4243692"/>
            <a:ext cx="5064855" cy="2006600"/>
            <a:chOff x="7061199" y="4239236"/>
            <a:chExt cx="5064855" cy="2006600"/>
          </a:xfrm>
        </p:grpSpPr>
        <p:pic>
          <p:nvPicPr>
            <p:cNvPr id="7" name="Picture 6"/>
            <p:cNvPicPr>
              <a:picLocks noChangeAspect="1"/>
            </p:cNvPicPr>
            <p:nvPr/>
          </p:nvPicPr>
          <p:blipFill rotWithShape="1">
            <a:blip r:embed="rId4">
              <a:clrChange>
                <a:clrFrom>
                  <a:srgbClr val="FFFFFF"/>
                </a:clrFrom>
                <a:clrTo>
                  <a:srgbClr val="FFFFFF">
                    <a:alpha val="0"/>
                  </a:srgbClr>
                </a:clrTo>
              </a:clrChange>
            </a:blip>
            <a:srcRect l="11006" t="5794" r="11844" b="7868"/>
            <a:stretch/>
          </p:blipFill>
          <p:spPr>
            <a:xfrm>
              <a:off x="7061199" y="4239236"/>
              <a:ext cx="2336801" cy="20066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8872537" y="4980599"/>
              <a:ext cx="3253517" cy="543901"/>
            </a:xfrm>
            <a:prstGeom prst="rect">
              <a:avLst/>
            </a:prstGeom>
          </p:spPr>
        </p:pic>
      </p:grpSp>
      <p:pic>
        <p:nvPicPr>
          <p:cNvPr id="5" name="Picture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23813"/>
            <a:ext cx="3810000" cy="1905000"/>
          </a:xfrm>
          <a:prstGeom prst="rect">
            <a:avLst/>
          </a:prstGeom>
        </p:spPr>
      </p:pic>
      <p:sp>
        <p:nvSpPr>
          <p:cNvPr id="10" name="Footer Placeholder 9"/>
          <p:cNvSpPr>
            <a:spLocks noGrp="1"/>
          </p:cNvSpPr>
          <p:nvPr>
            <p:ph type="ftr" sz="quarter" idx="11"/>
          </p:nvPr>
        </p:nvSpPr>
        <p:spPr/>
        <p:txBody>
          <a:bodyPr/>
          <a:lstStyle/>
          <a:p>
            <a:r>
              <a:rPr lang="en-US" dirty="0" smtClean="0"/>
              <a:t>www.biinsight.com</a:t>
            </a:r>
            <a:endParaRPr lang="en-US" dirty="0"/>
          </a:p>
        </p:txBody>
      </p:sp>
    </p:spTree>
    <p:extLst>
      <p:ext uri="{BB962C8B-B14F-4D97-AF65-F5344CB8AC3E}">
        <p14:creationId xmlns:p14="http://schemas.microsoft.com/office/powerpoint/2010/main" val="373016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b="1" dirty="0"/>
              <a:t>Azure SQL Data </a:t>
            </a:r>
            <a:r>
              <a:rPr lang="en-NZ" sz="3600" b="1" dirty="0" smtClean="0"/>
              <a:t>Warehouse </a:t>
            </a:r>
            <a:r>
              <a:rPr lang="en-US" sz="3600" b="1" dirty="0" smtClean="0"/>
              <a:t>Installation/Configuration</a:t>
            </a:r>
            <a:br>
              <a:rPr lang="en-US" sz="3600" b="1" dirty="0" smtClean="0"/>
            </a:br>
            <a:r>
              <a:rPr lang="en-US" sz="3600" b="1" dirty="0" err="1" smtClean="0"/>
              <a:t>Visualising</a:t>
            </a:r>
            <a:r>
              <a:rPr lang="en-US" sz="3600" b="1" dirty="0" smtClean="0"/>
              <a:t> SQL Data Warehouse Data with Power BI and Power BI Desktop</a:t>
            </a:r>
            <a:endParaRPr lang="en-US" sz="3600" b="1" dirty="0"/>
          </a:p>
        </p:txBody>
      </p:sp>
      <p:sp>
        <p:nvSpPr>
          <p:cNvPr id="3" name="Content Placeholder 2"/>
          <p:cNvSpPr>
            <a:spLocks noGrp="1"/>
          </p:cNvSpPr>
          <p:nvPr>
            <p:ph idx="1"/>
          </p:nvPr>
        </p:nvSpPr>
        <p:spPr>
          <a:xfrm>
            <a:off x="838200" y="1423988"/>
            <a:ext cx="10515600" cy="4351338"/>
          </a:xfrm>
        </p:spPr>
        <p:txBody>
          <a:bodyPr>
            <a:normAutofit/>
          </a:bodyPr>
          <a:lstStyle/>
          <a:p>
            <a:pPr algn="ctr"/>
            <a:endParaRPr lang="en-NZ" sz="5400" dirty="0" smtClean="0"/>
          </a:p>
          <a:p>
            <a:pPr algn="ctr"/>
            <a:endParaRPr lang="en-NZ" sz="5400" dirty="0" smtClean="0"/>
          </a:p>
          <a:p>
            <a:pPr marL="0" indent="0" algn="ctr">
              <a:buNone/>
            </a:pPr>
            <a:r>
              <a:rPr lang="en-NZ" sz="9600" dirty="0" smtClean="0"/>
              <a:t>DEMO</a:t>
            </a:r>
            <a:endParaRPr lang="en-US" sz="5400" dirty="0"/>
          </a:p>
        </p:txBody>
      </p:sp>
      <p:sp>
        <p:nvSpPr>
          <p:cNvPr id="4" name="Slide Number Placeholder 3"/>
          <p:cNvSpPr>
            <a:spLocks noGrp="1"/>
          </p:cNvSpPr>
          <p:nvPr>
            <p:ph type="sldNum" sz="quarter" idx="12"/>
          </p:nvPr>
        </p:nvSpPr>
        <p:spPr/>
        <p:txBody>
          <a:bodyPr/>
          <a:lstStyle/>
          <a:p>
            <a:fld id="{0D88875D-2946-4960-BFB8-18A7D423F316}"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95262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4" name="Slide Number Placeholder 3"/>
          <p:cNvSpPr>
            <a:spLocks noGrp="1"/>
          </p:cNvSpPr>
          <p:nvPr>
            <p:ph type="sldNum" sz="quarter" idx="12"/>
          </p:nvPr>
        </p:nvSpPr>
        <p:spPr/>
        <p:txBody>
          <a:bodyPr/>
          <a:lstStyle/>
          <a:p>
            <a:fld id="{0D88875D-2946-4960-BFB8-18A7D423F316}"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99257341"/>
              </p:ext>
            </p:extLst>
          </p:nvPr>
        </p:nvGraphicFramePr>
        <p:xfrm>
          <a:off x="838200" y="1381199"/>
          <a:ext cx="10515598" cy="4643581"/>
        </p:xfrm>
        <a:graphic>
          <a:graphicData uri="http://schemas.openxmlformats.org/drawingml/2006/table">
            <a:tbl>
              <a:tblPr firstRow="1" firstCol="1">
                <a:effectLst/>
                <a:tableStyleId>{D113A9D2-9D6B-4929-AA2D-F23B5EE8CBE7}</a:tableStyleId>
              </a:tblPr>
              <a:tblGrid>
                <a:gridCol w="2509911">
                  <a:extLst>
                    <a:ext uri="{9D8B030D-6E8A-4147-A177-3AD203B41FA5}">
                      <a16:colId xmlns:a16="http://schemas.microsoft.com/office/drawing/2014/main" val="1453823816"/>
                    </a:ext>
                  </a:extLst>
                </a:gridCol>
                <a:gridCol w="1885071">
                  <a:extLst>
                    <a:ext uri="{9D8B030D-6E8A-4147-A177-3AD203B41FA5}">
                      <a16:colId xmlns:a16="http://schemas.microsoft.com/office/drawing/2014/main" val="2154485364"/>
                    </a:ext>
                  </a:extLst>
                </a:gridCol>
                <a:gridCol w="3375076">
                  <a:extLst>
                    <a:ext uri="{9D8B030D-6E8A-4147-A177-3AD203B41FA5}">
                      <a16:colId xmlns:a16="http://schemas.microsoft.com/office/drawing/2014/main" val="390848562"/>
                    </a:ext>
                  </a:extLst>
                </a:gridCol>
                <a:gridCol w="2745540">
                  <a:extLst>
                    <a:ext uri="{9D8B030D-6E8A-4147-A177-3AD203B41FA5}">
                      <a16:colId xmlns:a16="http://schemas.microsoft.com/office/drawing/2014/main" val="66307512"/>
                    </a:ext>
                  </a:extLst>
                </a:gridCol>
              </a:tblGrid>
              <a:tr h="680337">
                <a:tc>
                  <a:txBody>
                    <a:bodyPr/>
                    <a:lstStyle/>
                    <a:p>
                      <a:pPr marL="182880" algn="l" fontAlgn="ctr"/>
                      <a:endParaRPr lang="en-US" sz="1600" b="1" i="0" u="none" strike="noStrike" dirty="0">
                        <a:solidFill>
                          <a:schemeClr val="tx1"/>
                        </a:solidFill>
                        <a:effectLst/>
                        <a:latin typeface="Calibri" panose="020F0502020204030204" pitchFamily="34" charset="0"/>
                      </a:endParaRPr>
                    </a:p>
                  </a:txBody>
                  <a:tcPr marL="9525" marR="9525" marT="952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C812"/>
                    </a:solidFill>
                  </a:tcPr>
                </a:tc>
                <a:tc>
                  <a:txBody>
                    <a:bodyPr/>
                    <a:lstStyle/>
                    <a:p>
                      <a:pPr marL="182880" algn="l" defTabSz="914400" rtl="0" eaLnBrk="1" fontAlgn="ctr" latinLnBrk="0" hangingPunct="1"/>
                      <a:r>
                        <a:rPr lang="en-NZ" sz="1600" b="1" u="none" strike="noStrike" kern="1200" dirty="0">
                          <a:solidFill>
                            <a:schemeClr val="tx1"/>
                          </a:solidFill>
                          <a:effectLst/>
                          <a:latin typeface="+mn-lt"/>
                          <a:ea typeface="+mn-ea"/>
                          <a:cs typeface="+mn-cs"/>
                        </a:rPr>
                        <a:t>Connecting Azure SQL DW to/from Power BI Service</a:t>
                      </a: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E80AB"/>
                    </a:solidFill>
                  </a:tcPr>
                </a:tc>
                <a:tc>
                  <a:txBody>
                    <a:bodyPr/>
                    <a:lstStyle/>
                    <a:p>
                      <a:pPr marL="182880" algn="l" defTabSz="914400" rtl="0" eaLnBrk="1" fontAlgn="ctr" latinLnBrk="0" hangingPunct="1"/>
                      <a:r>
                        <a:rPr lang="en-US" sz="1600" b="1" u="none" strike="noStrike" kern="1200" dirty="0">
                          <a:solidFill>
                            <a:schemeClr val="tx1"/>
                          </a:solidFill>
                          <a:effectLst/>
                          <a:latin typeface="+mn-lt"/>
                          <a:ea typeface="+mn-ea"/>
                          <a:cs typeface="+mn-cs"/>
                        </a:rPr>
                        <a:t>Power BI Desktop Import Data</a:t>
                      </a: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E80AB"/>
                    </a:solidFill>
                  </a:tcPr>
                </a:tc>
                <a:tc>
                  <a:txBody>
                    <a:bodyPr/>
                    <a:lstStyle/>
                    <a:p>
                      <a:pPr marL="182880" algn="l" defTabSz="914400" rtl="0" eaLnBrk="1" fontAlgn="ctr" latinLnBrk="0" hangingPunct="1"/>
                      <a:r>
                        <a:rPr lang="en-US" sz="1600" b="1" u="none" strike="noStrike" kern="1200" dirty="0">
                          <a:solidFill>
                            <a:schemeClr val="tx1"/>
                          </a:solidFill>
                          <a:effectLst/>
                          <a:latin typeface="+mn-lt"/>
                          <a:ea typeface="+mn-ea"/>
                          <a:cs typeface="+mn-cs"/>
                        </a:rPr>
                        <a:t>Power BI Desktop </a:t>
                      </a:r>
                      <a:r>
                        <a:rPr lang="en-US" sz="1600" b="1" u="none" strike="noStrike" kern="1200" dirty="0" err="1">
                          <a:solidFill>
                            <a:schemeClr val="tx1"/>
                          </a:solidFill>
                          <a:effectLst/>
                          <a:latin typeface="+mn-lt"/>
                          <a:ea typeface="+mn-ea"/>
                          <a:cs typeface="+mn-cs"/>
                        </a:rPr>
                        <a:t>DirectQuery</a:t>
                      </a:r>
                      <a:endParaRPr lang="en-US" sz="1600" b="1" u="none" strike="noStrike" kern="1200" dirty="0">
                        <a:solidFill>
                          <a:schemeClr val="tx1"/>
                        </a:solidFill>
                        <a:effectLst/>
                        <a:latin typeface="+mn-lt"/>
                        <a:ea typeface="+mn-ea"/>
                        <a:cs typeface="+mn-cs"/>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E80AB"/>
                    </a:solidFill>
                  </a:tcPr>
                </a:tc>
                <a:extLst>
                  <a:ext uri="{0D108BD9-81ED-4DB2-BD59-A6C34878D82A}">
                    <a16:rowId xmlns:a16="http://schemas.microsoft.com/office/drawing/2014/main" val="4100680957"/>
                  </a:ext>
                </a:extLst>
              </a:tr>
              <a:tr h="340169">
                <a:tc>
                  <a:txBody>
                    <a:bodyPr/>
                    <a:lstStyle/>
                    <a:p>
                      <a:pPr marL="182880" algn="l" fontAlgn="ctr"/>
                      <a:r>
                        <a:rPr lang="en-US" sz="1600" u="none" strike="noStrike" dirty="0">
                          <a:solidFill>
                            <a:schemeClr val="tx1"/>
                          </a:solidFill>
                          <a:effectLst/>
                        </a:rPr>
                        <a:t>Easy To connect</a:t>
                      </a:r>
                      <a:endParaRPr lang="en-US"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US" sz="1600" u="none" strike="noStrike" dirty="0">
                          <a:solidFill>
                            <a:schemeClr val="bg1"/>
                          </a:solidFill>
                          <a:effectLst/>
                        </a:rPr>
                        <a:t>Very Easy</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Easy</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Easy</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808090212"/>
                  </a:ext>
                </a:extLst>
              </a:tr>
              <a:tr h="618412">
                <a:tc>
                  <a:txBody>
                    <a:bodyPr/>
                    <a:lstStyle/>
                    <a:p>
                      <a:pPr marL="182880" algn="l" fontAlgn="ctr"/>
                      <a:r>
                        <a:rPr lang="en-US" sz="1600" u="none" strike="noStrike" dirty="0">
                          <a:solidFill>
                            <a:schemeClr val="tx1"/>
                          </a:solidFill>
                          <a:effectLst/>
                        </a:rPr>
                        <a:t>Storage Limitation</a:t>
                      </a:r>
                      <a:endParaRPr lang="en-US"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NZ" sz="1600" u="none" strike="noStrike" dirty="0">
                          <a:solidFill>
                            <a:schemeClr val="bg1"/>
                          </a:solidFill>
                          <a:effectLst/>
                        </a:rPr>
                        <a:t>Power BI Pro Storage 10 GB</a:t>
                      </a:r>
                      <a:endParaRPr lang="en-NZ"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NZ" sz="1600" u="none" strike="noStrike" dirty="0">
                          <a:solidFill>
                            <a:schemeClr val="bg1"/>
                          </a:solidFill>
                          <a:effectLst/>
                        </a:rPr>
                        <a:t>250 MB Per Dataset (Published Model)</a:t>
                      </a:r>
                      <a:endParaRPr lang="en-NZ"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NZ" sz="1600" u="none" strike="noStrike" dirty="0">
                          <a:solidFill>
                            <a:schemeClr val="bg1"/>
                          </a:solidFill>
                          <a:effectLst/>
                        </a:rPr>
                        <a:t>Power BI Pro Storage 10 GB</a:t>
                      </a:r>
                      <a:endParaRPr lang="en-NZ"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1178420625"/>
                  </a:ext>
                </a:extLst>
              </a:tr>
              <a:tr h="562772">
                <a:tc>
                  <a:txBody>
                    <a:bodyPr/>
                    <a:lstStyle/>
                    <a:p>
                      <a:pPr marL="182880" algn="l" fontAlgn="ctr"/>
                      <a:r>
                        <a:rPr lang="en-NZ" sz="1600" u="none" strike="noStrike" dirty="0">
                          <a:solidFill>
                            <a:schemeClr val="tx1"/>
                          </a:solidFill>
                          <a:effectLst/>
                        </a:rPr>
                        <a:t>Automatic Data Refresh (Near Real-time)</a:t>
                      </a:r>
                      <a:endParaRPr lang="en-NZ"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US" sz="1600" u="none" strike="noStrike" dirty="0">
                          <a:solidFill>
                            <a:schemeClr val="bg1"/>
                          </a:solidFill>
                          <a:effectLst/>
                        </a:rPr>
                        <a:t>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487023443"/>
                  </a:ext>
                </a:extLst>
              </a:tr>
              <a:tr h="340169">
                <a:tc>
                  <a:txBody>
                    <a:bodyPr/>
                    <a:lstStyle/>
                    <a:p>
                      <a:pPr marL="182880" algn="l" fontAlgn="ctr"/>
                      <a:r>
                        <a:rPr lang="en-US" sz="1600" u="none" strike="noStrike" dirty="0">
                          <a:solidFill>
                            <a:schemeClr val="tx1"/>
                          </a:solidFill>
                          <a:effectLst/>
                        </a:rPr>
                        <a:t>Schedule Refresh</a:t>
                      </a:r>
                      <a:endParaRPr lang="en-US"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556514183"/>
                  </a:ext>
                </a:extLst>
              </a:tr>
              <a:tr h="340169">
                <a:tc>
                  <a:txBody>
                    <a:bodyPr/>
                    <a:lstStyle/>
                    <a:p>
                      <a:pPr marL="182880" algn="l" fontAlgn="ctr"/>
                      <a:r>
                        <a:rPr lang="en-NZ" sz="1600" b="1" i="0" u="none" strike="noStrike" dirty="0" smtClean="0">
                          <a:solidFill>
                            <a:schemeClr val="tx1"/>
                          </a:solidFill>
                          <a:effectLst/>
                          <a:latin typeface="Calibri" panose="020F0502020204030204" pitchFamily="34" charset="0"/>
                        </a:rPr>
                        <a:t>Manage Relationships</a:t>
                      </a:r>
                      <a:endParaRPr lang="en-US"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NZ" sz="1600" b="0" i="0" u="none" strike="noStrike" dirty="0" smtClean="0">
                          <a:solidFill>
                            <a:schemeClr val="bg1"/>
                          </a:solidFill>
                          <a:effectLst/>
                          <a:latin typeface="Calibri" panose="020F0502020204030204" pitchFamily="34" charset="0"/>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NZ" sz="1600" b="0" i="0" u="none" strike="noStrike" dirty="0" smtClean="0">
                          <a:solidFill>
                            <a:schemeClr val="bg1"/>
                          </a:solidFill>
                          <a:effectLst/>
                          <a:latin typeface="Calibri" panose="020F0502020204030204" pitchFamily="34" charset="0"/>
                        </a:rPr>
                        <a:t>Available </a:t>
                      </a:r>
                      <a:r>
                        <a:rPr lang="en-NZ" sz="1600" b="0" i="0" u="none" strike="noStrike" smtClean="0">
                          <a:solidFill>
                            <a:schemeClr val="bg1"/>
                          </a:solidFill>
                          <a:effectLst/>
                          <a:latin typeface="Calibri" panose="020F0502020204030204" pitchFamily="34" charset="0"/>
                        </a:rPr>
                        <a:t>(Semi-automatic)</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NZ" sz="1600" b="0" i="0" u="none" strike="noStrike" dirty="0" smtClean="0">
                          <a:solidFill>
                            <a:schemeClr val="bg1"/>
                          </a:solidFill>
                          <a:effectLst/>
                          <a:latin typeface="Calibri" panose="020F0502020204030204" pitchFamily="34" charset="0"/>
                        </a:rPr>
                        <a:t>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962350715"/>
                  </a:ext>
                </a:extLst>
              </a:tr>
              <a:tr h="340169">
                <a:tc>
                  <a:txBody>
                    <a:bodyPr/>
                    <a:lstStyle/>
                    <a:p>
                      <a:pPr marL="182880" algn="l" fontAlgn="ctr"/>
                      <a:r>
                        <a:rPr lang="en-NZ" sz="1600" u="none" strike="noStrike" dirty="0">
                          <a:solidFill>
                            <a:schemeClr val="tx1"/>
                          </a:solidFill>
                          <a:effectLst/>
                        </a:rPr>
                        <a:t>Enabling “Cortana”</a:t>
                      </a:r>
                      <a:endParaRPr lang="en-NZ"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Available (Published Model)</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635686671"/>
                  </a:ext>
                </a:extLst>
              </a:tr>
              <a:tr h="340169">
                <a:tc>
                  <a:txBody>
                    <a:bodyPr/>
                    <a:lstStyle/>
                    <a:p>
                      <a:pPr marL="182880" algn="l" fontAlgn="ctr"/>
                      <a:r>
                        <a:rPr lang="en-NZ" sz="1600" u="none" strike="noStrike" dirty="0">
                          <a:solidFill>
                            <a:schemeClr val="tx1"/>
                          </a:solidFill>
                          <a:effectLst/>
                        </a:rPr>
                        <a:t>Q&amp;A</a:t>
                      </a:r>
                      <a:endParaRPr lang="en-NZ"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Available (Published Model)</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2391839868"/>
                  </a:ext>
                </a:extLst>
              </a:tr>
              <a:tr h="340169">
                <a:tc>
                  <a:txBody>
                    <a:bodyPr/>
                    <a:lstStyle/>
                    <a:p>
                      <a:pPr marL="182880" algn="l" fontAlgn="ctr"/>
                      <a:r>
                        <a:rPr lang="en-NZ" sz="1600" u="none" strike="noStrike" dirty="0">
                          <a:solidFill>
                            <a:schemeClr val="tx1"/>
                          </a:solidFill>
                          <a:effectLst/>
                        </a:rPr>
                        <a:t>Quick Insights </a:t>
                      </a:r>
                      <a:endParaRPr lang="en-NZ"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Available (Published Model)</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2092767074"/>
                  </a:ext>
                </a:extLst>
              </a:tr>
              <a:tr h="340169">
                <a:tc>
                  <a:txBody>
                    <a:bodyPr/>
                    <a:lstStyle/>
                    <a:p>
                      <a:pPr marL="182880" algn="l" fontAlgn="ctr"/>
                      <a:r>
                        <a:rPr lang="en-US" sz="1600" u="none" strike="noStrike" dirty="0">
                          <a:solidFill>
                            <a:schemeClr val="tx1"/>
                          </a:solidFill>
                          <a:effectLst/>
                        </a:rPr>
                        <a:t>DAX</a:t>
                      </a:r>
                      <a:endParaRPr lang="en-US"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US" sz="1600" u="none" strike="noStrike" dirty="0">
                          <a:solidFill>
                            <a:schemeClr val="bg1"/>
                          </a:solidFill>
                          <a:effectLst/>
                        </a:rPr>
                        <a:t>Not Applicable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Unavailable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3342184937"/>
                  </a:ext>
                </a:extLst>
              </a:tr>
              <a:tr h="340169">
                <a:tc>
                  <a:txBody>
                    <a:bodyPr/>
                    <a:lstStyle/>
                    <a:p>
                      <a:pPr marL="182880" algn="l" fontAlgn="ctr"/>
                      <a:r>
                        <a:rPr lang="en-US" sz="1600" u="none" strike="noStrike" dirty="0">
                          <a:solidFill>
                            <a:schemeClr val="tx1"/>
                          </a:solidFill>
                          <a:effectLst/>
                        </a:rPr>
                        <a:t>Power Query (M)</a:t>
                      </a:r>
                      <a:endParaRPr lang="en-US" sz="1600" b="1" i="0" u="none" strike="noStrike" dirty="0">
                        <a:solidFill>
                          <a:schemeClr val="tx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6E91"/>
                    </a:solidFill>
                  </a:tcPr>
                </a:tc>
                <a:tc>
                  <a:txBody>
                    <a:bodyPr/>
                    <a:lstStyle/>
                    <a:p>
                      <a:pPr marL="182880" algn="l" fontAlgn="ctr"/>
                      <a:r>
                        <a:rPr lang="en-US" sz="1600" u="none" strike="noStrike" dirty="0">
                          <a:solidFill>
                            <a:schemeClr val="bg1"/>
                          </a:solidFill>
                          <a:effectLst/>
                        </a:rPr>
                        <a:t>Not Applicable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tx1"/>
                      </a:solidFill>
                      <a:prstDash val="solid"/>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u="none" strike="noStrike" dirty="0">
                          <a:solidFill>
                            <a:schemeClr val="bg1"/>
                          </a:solidFill>
                          <a:effectLst/>
                        </a:rPr>
                        <a:t>Available</a:t>
                      </a:r>
                      <a:endParaRPr lang="en-US" sz="1600" b="0" i="0"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89B5"/>
                    </a:solidFill>
                  </a:tcPr>
                </a:tc>
                <a:tc>
                  <a:txBody>
                    <a:bodyPr/>
                    <a:lstStyle/>
                    <a:p>
                      <a:pPr marL="182880" algn="l" fontAlgn="ctr"/>
                      <a:r>
                        <a:rPr lang="en-US" sz="1600" b="1" i="1" u="none" strike="noStrike" dirty="0" smtClean="0">
                          <a:solidFill>
                            <a:schemeClr val="bg1"/>
                          </a:solidFill>
                          <a:effectLst/>
                        </a:rPr>
                        <a:t>Semi-functional</a:t>
                      </a:r>
                      <a:endParaRPr lang="en-US" sz="1600" b="1" i="1" u="none" strike="noStrike" dirty="0">
                        <a:solidFill>
                          <a:schemeClr val="bg1"/>
                        </a:solidFill>
                        <a:effectLst/>
                        <a:latin typeface="Calibri" panose="020F0502020204030204" pitchFamily="34" charset="0"/>
                      </a:endParaRPr>
                    </a:p>
                  </a:txBody>
                  <a:tcPr marL="9525" marR="9525" marT="9525" marB="0" anchor="ctr">
                    <a:lnL w="9525" cap="flat" cmpd="sng" algn="ctr">
                      <a:no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89B5"/>
                    </a:solidFill>
                  </a:tcPr>
                </a:tc>
                <a:extLst>
                  <a:ext uri="{0D108BD9-81ED-4DB2-BD59-A6C34878D82A}">
                    <a16:rowId xmlns:a16="http://schemas.microsoft.com/office/drawing/2014/main" val="274689698"/>
                  </a:ext>
                </a:extLst>
              </a:tr>
            </a:tbl>
          </a:graphicData>
        </a:graphic>
      </p:graphicFrame>
    </p:spTree>
    <p:extLst>
      <p:ext uri="{BB962C8B-B14F-4D97-AF65-F5344CB8AC3E}">
        <p14:creationId xmlns:p14="http://schemas.microsoft.com/office/powerpoint/2010/main" val="352697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normAutofit fontScale="92500" lnSpcReduction="10000"/>
          </a:bodyPr>
          <a:lstStyle/>
          <a:p>
            <a:r>
              <a:rPr lang="en-NZ" dirty="0">
                <a:hlinkClick r:id="rId3"/>
              </a:rPr>
              <a:t>http://</a:t>
            </a:r>
            <a:r>
              <a:rPr lang="en-NZ" dirty="0" smtClean="0">
                <a:hlinkClick r:id="rId3"/>
              </a:rPr>
              <a:t>blogs.technet.com/b/dataplatforminsider/archive/2015/05/05/azure-sql-data-warehouse-updates-for-build.aspx</a:t>
            </a:r>
            <a:r>
              <a:rPr lang="en-NZ" dirty="0" smtClean="0"/>
              <a:t> </a:t>
            </a:r>
            <a:endParaRPr lang="en-NZ" dirty="0"/>
          </a:p>
          <a:p>
            <a:r>
              <a:rPr lang="en-NZ" dirty="0">
                <a:hlinkClick r:id="rId4"/>
              </a:rPr>
              <a:t>https://azure.microsoft.com/en-us/documentation/videos/azure-sql-data-warehouse-overview</a:t>
            </a:r>
            <a:r>
              <a:rPr lang="en-NZ" dirty="0" smtClean="0">
                <a:hlinkClick r:id="rId4"/>
              </a:rPr>
              <a:t>/</a:t>
            </a:r>
            <a:r>
              <a:rPr lang="en-NZ" dirty="0" smtClean="0"/>
              <a:t> </a:t>
            </a:r>
            <a:endParaRPr lang="en-NZ" dirty="0"/>
          </a:p>
          <a:p>
            <a:r>
              <a:rPr lang="en-NZ" dirty="0">
                <a:hlinkClick r:id="rId5"/>
              </a:rPr>
              <a:t>https://azure.microsoft.com/en-us/services/sql-data-warehouse</a:t>
            </a:r>
            <a:r>
              <a:rPr lang="en-NZ" dirty="0" smtClean="0">
                <a:hlinkClick r:id="rId5"/>
              </a:rPr>
              <a:t>/</a:t>
            </a:r>
            <a:r>
              <a:rPr lang="en-NZ" dirty="0" smtClean="0"/>
              <a:t> </a:t>
            </a:r>
            <a:endParaRPr lang="en-NZ" dirty="0"/>
          </a:p>
          <a:p>
            <a:pPr marL="0" indent="0">
              <a:buNone/>
            </a:pPr>
            <a:r>
              <a:rPr lang="en-NZ" dirty="0"/>
              <a:t>Azure Documentation:</a:t>
            </a:r>
          </a:p>
          <a:p>
            <a:r>
              <a:rPr lang="en-NZ" dirty="0">
                <a:hlinkClick r:id="rId6"/>
              </a:rPr>
              <a:t>https://azure.microsoft.com/en-us/documentation/articles/sql-data-warehouse-get-started-provision</a:t>
            </a:r>
            <a:r>
              <a:rPr lang="en-NZ" dirty="0" smtClean="0">
                <a:hlinkClick r:id="rId6"/>
              </a:rPr>
              <a:t>/</a:t>
            </a:r>
            <a:r>
              <a:rPr lang="en-NZ" dirty="0" smtClean="0"/>
              <a:t> </a:t>
            </a:r>
          </a:p>
          <a:p>
            <a:pPr marL="0" indent="0">
              <a:buNone/>
            </a:pPr>
            <a:r>
              <a:rPr lang="en-NZ" dirty="0" smtClean="0"/>
              <a:t>Power BI Documentation</a:t>
            </a:r>
          </a:p>
          <a:p>
            <a:r>
              <a:rPr lang="en-NZ" dirty="0">
                <a:hlinkClick r:id="rId7"/>
              </a:rPr>
              <a:t>https://powerbi.microsoft.com/en-us/documentation/powerbi-service-get-started</a:t>
            </a:r>
            <a:r>
              <a:rPr lang="en-NZ" dirty="0" smtClean="0">
                <a:hlinkClick r:id="rId7"/>
              </a:rPr>
              <a:t>/</a:t>
            </a:r>
            <a:r>
              <a:rPr lang="en-NZ" dirty="0" smtClean="0"/>
              <a:t> </a:t>
            </a:r>
            <a:endParaRPr lang="en-NZ" dirty="0"/>
          </a:p>
          <a:p>
            <a:endParaRPr lang="en-NZ" dirty="0"/>
          </a:p>
          <a:p>
            <a:endParaRPr lang="en-US" dirty="0"/>
          </a:p>
        </p:txBody>
      </p:sp>
      <p:sp>
        <p:nvSpPr>
          <p:cNvPr id="4" name="Slide Number Placeholder 3"/>
          <p:cNvSpPr>
            <a:spLocks noGrp="1"/>
          </p:cNvSpPr>
          <p:nvPr>
            <p:ph type="sldNum" sz="quarter" idx="12"/>
          </p:nvPr>
        </p:nvSpPr>
        <p:spPr/>
        <p:txBody>
          <a:bodyPr/>
          <a:lstStyle/>
          <a:p>
            <a:fld id="{0D88875D-2946-4960-BFB8-18A7D423F316}"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125067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NZ" dirty="0" smtClean="0"/>
          </a:p>
          <a:p>
            <a:pPr algn="ctr"/>
            <a:endParaRPr lang="en-NZ" dirty="0" smtClean="0"/>
          </a:p>
          <a:p>
            <a:pPr marL="0" indent="0" algn="ctr">
              <a:buNone/>
            </a:pPr>
            <a:r>
              <a:rPr lang="en-NZ" sz="7200" dirty="0" smtClean="0"/>
              <a:t>THANK YOU</a:t>
            </a:r>
            <a:endParaRPr lang="en-US" sz="7200" dirty="0"/>
          </a:p>
        </p:txBody>
      </p:sp>
      <p:sp>
        <p:nvSpPr>
          <p:cNvPr id="4" name="Slide Number Placeholder 3"/>
          <p:cNvSpPr>
            <a:spLocks noGrp="1"/>
          </p:cNvSpPr>
          <p:nvPr>
            <p:ph type="sldNum" sz="quarter" idx="12"/>
          </p:nvPr>
        </p:nvSpPr>
        <p:spPr/>
        <p:txBody>
          <a:bodyPr/>
          <a:lstStyle/>
          <a:p>
            <a:fld id="{0D88875D-2946-4960-BFB8-18A7D423F316}"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256678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blip>
          <a:srcRect l="2286" t="4535"/>
          <a:stretch/>
        </p:blipFill>
        <p:spPr>
          <a:xfrm>
            <a:off x="9650437" y="1589647"/>
            <a:ext cx="1489166" cy="1109353"/>
          </a:xfrm>
          <a:prstGeom prst="rect">
            <a:avLst/>
          </a:prstGeom>
        </p:spPr>
      </p:pic>
      <p:pic>
        <p:nvPicPr>
          <p:cNvPr id="6" name="Picture 2" descr="http://biinsight.com/wp-content/uploads/2013/08/MCPrgb.pn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63" t="3720"/>
          <a:stretch/>
        </p:blipFill>
        <p:spPr bwMode="auto">
          <a:xfrm>
            <a:off x="9636369" y="675248"/>
            <a:ext cx="1503234" cy="7336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clrChange>
              <a:clrFrom>
                <a:srgbClr val="FFFFFF"/>
              </a:clrFrom>
              <a:clrTo>
                <a:srgbClr val="FFFFFF">
                  <a:alpha val="0"/>
                </a:srgbClr>
              </a:clrTo>
            </a:clrChange>
          </a:blip>
          <a:srcRect l="1363" t="4713"/>
          <a:stretch/>
        </p:blipFill>
        <p:spPr>
          <a:xfrm>
            <a:off x="9636369" y="2926078"/>
            <a:ext cx="1503234" cy="1089129"/>
          </a:xfrm>
          <a:prstGeom prst="rect">
            <a:avLst/>
          </a:prstGeom>
        </p:spPr>
      </p:pic>
      <p:pic>
        <p:nvPicPr>
          <p:cNvPr id="1028" name="Picture 4" descr="http://biinsight.com/wp-content/uploads/2013/08/MCITPrgb.pn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439" t="1740" b="-1"/>
          <a:stretch/>
        </p:blipFill>
        <p:spPr bwMode="auto">
          <a:xfrm>
            <a:off x="9692640" y="4220305"/>
            <a:ext cx="1361257" cy="7940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iinsight.com/wp-content/uploads/2013/08/MCTSrgb.pn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747" t="4583"/>
          <a:stretch/>
        </p:blipFill>
        <p:spPr bwMode="auto">
          <a:xfrm>
            <a:off x="9833317" y="5486400"/>
            <a:ext cx="1029444" cy="727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b="1" dirty="0" smtClean="0"/>
              <a:t>About me</a:t>
            </a:r>
            <a:endParaRPr lang="en-US" b="1" dirty="0"/>
          </a:p>
        </p:txBody>
      </p:sp>
      <p:sp>
        <p:nvSpPr>
          <p:cNvPr id="4" name="Slide Number Placeholder 3"/>
          <p:cNvSpPr>
            <a:spLocks noGrp="1"/>
          </p:cNvSpPr>
          <p:nvPr>
            <p:ph type="sldNum" sz="quarter" idx="12"/>
          </p:nvPr>
        </p:nvSpPr>
        <p:spPr/>
        <p:txBody>
          <a:bodyPr/>
          <a:lstStyle/>
          <a:p>
            <a:fld id="{0D88875D-2946-4960-BFB8-18A7D423F316}" type="slidenum">
              <a:rPr lang="en-US" smtClean="0"/>
              <a:t>2</a:t>
            </a:fld>
            <a:endParaRPr lang="en-US"/>
          </a:p>
        </p:txBody>
      </p:sp>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25000" y1="78661" x2="75893" y2="96653"/>
                        <a14:foregroundMark x1="31696" y1="65690" x2="2679" y2="97490"/>
                      </a14:backgroundRemoval>
                    </a14:imgEffect>
                  </a14:imgLayer>
                </a14:imgProps>
              </a:ext>
              <a:ext uri="{28A0092B-C50C-407E-A947-70E740481C1C}">
                <a14:useLocalDpi xmlns:a14="http://schemas.microsoft.com/office/drawing/2010/main" val="0"/>
              </a:ext>
            </a:extLst>
          </a:blip>
          <a:stretch>
            <a:fillRect/>
          </a:stretch>
        </p:blipFill>
        <p:spPr>
          <a:xfrm>
            <a:off x="744728" y="1262563"/>
            <a:ext cx="2203955" cy="2351541"/>
          </a:xfrm>
          <a:prstGeom prst="rect">
            <a:avLst/>
          </a:prstGeom>
        </p:spPr>
      </p:pic>
      <p:grpSp>
        <p:nvGrpSpPr>
          <p:cNvPr id="14" name="Group 13"/>
          <p:cNvGrpSpPr/>
          <p:nvPr/>
        </p:nvGrpSpPr>
        <p:grpSpPr>
          <a:xfrm>
            <a:off x="3165626" y="-410968"/>
            <a:ext cx="5444974" cy="7623425"/>
            <a:chOff x="3165626" y="-410968"/>
            <a:chExt cx="5444974" cy="7623425"/>
          </a:xfrm>
        </p:grpSpPr>
        <p:pic>
          <p:nvPicPr>
            <p:cNvPr id="12" name="Picture 1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5626" y="-410968"/>
              <a:ext cx="5444974" cy="7623425"/>
            </a:xfrm>
            <a:prstGeom prst="rect">
              <a:avLst/>
            </a:prstGeom>
          </p:spPr>
        </p:pic>
        <p:sp>
          <p:nvSpPr>
            <p:cNvPr id="13" name="TextBox 12"/>
            <p:cNvSpPr txBox="1"/>
            <p:nvPr/>
          </p:nvSpPr>
          <p:spPr>
            <a:xfrm rot="18306431">
              <a:off x="4066636" y="2144564"/>
              <a:ext cx="2818847" cy="1015663"/>
            </a:xfrm>
            <a:prstGeom prst="rect">
              <a:avLst/>
            </a:prstGeom>
            <a:noFill/>
          </p:spPr>
          <p:txBody>
            <a:bodyPr wrap="square" rtlCol="0">
              <a:spAutoFit/>
            </a:bodyPr>
            <a:lstStyle/>
            <a:p>
              <a:pPr algn="ctr"/>
              <a:r>
                <a:rPr lang="en-NZ" sz="6000" b="1" dirty="0" err="1">
                  <a:latin typeface="Edwardian Script ITC" panose="030303020407070D0804" pitchFamily="66" charset="0"/>
                </a:rPr>
                <a:t>Aotearoa</a:t>
              </a:r>
              <a:endParaRPr lang="en-US" sz="6000" b="1" dirty="0">
                <a:latin typeface="Edwardian Script ITC" panose="030303020407070D0804" pitchFamily="66" charset="0"/>
              </a:endParaRPr>
            </a:p>
          </p:txBody>
        </p:sp>
      </p:grpSp>
      <p:sp>
        <p:nvSpPr>
          <p:cNvPr id="15" name="TextBox 14"/>
          <p:cNvSpPr txBox="1"/>
          <p:nvPr/>
        </p:nvSpPr>
        <p:spPr>
          <a:xfrm rot="18452196">
            <a:off x="5341443" y="3825351"/>
            <a:ext cx="3601710" cy="1015663"/>
          </a:xfrm>
          <a:prstGeom prst="rect">
            <a:avLst/>
          </a:prstGeom>
          <a:noFill/>
        </p:spPr>
        <p:txBody>
          <a:bodyPr wrap="square" rtlCol="0">
            <a:spAutoFit/>
          </a:bodyPr>
          <a:lstStyle/>
          <a:p>
            <a:pPr algn="ctr"/>
            <a:r>
              <a:rPr lang="en-NZ" sz="6000" b="1" dirty="0" smtClean="0">
                <a:latin typeface="Edwardian Script ITC" panose="030303020407070D0804" pitchFamily="66" charset="0"/>
              </a:rPr>
              <a:t>New Zealand</a:t>
            </a:r>
            <a:endParaRPr lang="en-US" sz="6000" b="1" dirty="0">
              <a:latin typeface="Edwardian Script ITC" panose="030303020407070D0804" pitchFamily="66" charset="0"/>
            </a:endParaRPr>
          </a:p>
        </p:txBody>
      </p:sp>
      <p:pic>
        <p:nvPicPr>
          <p:cNvPr id="17" name="Picture 16"/>
          <p:cNvPicPr>
            <a:picLocks noChangeAspect="1"/>
          </p:cNvPicPr>
          <p:nvPr/>
        </p:nvPicPr>
        <p:blipFill>
          <a:blip r:embed="rId11"/>
          <a:stretch>
            <a:fillRect/>
          </a:stretch>
        </p:blipFill>
        <p:spPr>
          <a:xfrm rot="21162255">
            <a:off x="4092021" y="473013"/>
            <a:ext cx="6283115" cy="4178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12"/>
          <a:stretch>
            <a:fillRect/>
          </a:stretch>
        </p:blipFill>
        <p:spPr>
          <a:xfrm>
            <a:off x="4715967" y="650285"/>
            <a:ext cx="6972300" cy="4657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mostbeautifulplacesintheworld.org/wp-content/uploads/2013/04/hobbiton-0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29412">
            <a:off x="4530826" y="1633562"/>
            <a:ext cx="6523247" cy="4617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18" name="Table 17"/>
          <p:cNvGraphicFramePr>
            <a:graphicFrameLocks noGrp="1"/>
          </p:cNvGraphicFramePr>
          <p:nvPr>
            <p:extLst>
              <p:ext uri="{D42A27DB-BD31-4B8C-83A1-F6EECF244321}">
                <p14:modId xmlns:p14="http://schemas.microsoft.com/office/powerpoint/2010/main" val="1299972378"/>
              </p:ext>
            </p:extLst>
          </p:nvPr>
        </p:nvGraphicFramePr>
        <p:xfrm>
          <a:off x="636623" y="3668458"/>
          <a:ext cx="8128000" cy="11582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631204693"/>
                    </a:ext>
                  </a:extLst>
                </a:gridCol>
              </a:tblGrid>
              <a:tr h="370840">
                <a:tc>
                  <a:txBody>
                    <a:bodyPr/>
                    <a:lstStyle/>
                    <a:p>
                      <a:r>
                        <a:rPr lang="en-NZ" sz="1600" dirty="0" smtClean="0"/>
                        <a:t>LinkedIn Profile </a:t>
                      </a:r>
                    </a:p>
                    <a:p>
                      <a:r>
                        <a:rPr lang="en-US" sz="1600" dirty="0" smtClean="0">
                          <a:hlinkClick r:id="rId14"/>
                        </a:rPr>
                        <a:t>https://nz.linkedin.com/in/bakhshi</a:t>
                      </a:r>
                      <a:endParaRPr lang="en-US" sz="1600" dirty="0"/>
                    </a:p>
                  </a:txBody>
                  <a:tcPr/>
                </a:tc>
                <a:extLst>
                  <a:ext uri="{0D108BD9-81ED-4DB2-BD59-A6C34878D82A}">
                    <a16:rowId xmlns:a16="http://schemas.microsoft.com/office/drawing/2014/main" val="3938594670"/>
                  </a:ext>
                </a:extLst>
              </a:tr>
              <a:tr h="370840">
                <a:tc>
                  <a:txBody>
                    <a:bodyPr/>
                    <a:lstStyle/>
                    <a:p>
                      <a:r>
                        <a:rPr lang="en-NZ" sz="1600" dirty="0" smtClean="0"/>
                        <a:t>Website</a:t>
                      </a:r>
                    </a:p>
                    <a:p>
                      <a:r>
                        <a:rPr lang="en-NZ" sz="1600" dirty="0" smtClean="0">
                          <a:hlinkClick r:id="rId15"/>
                        </a:rPr>
                        <a:t>www.biinsight.com</a:t>
                      </a:r>
                      <a:endParaRPr lang="en-US" sz="1600" dirty="0"/>
                    </a:p>
                  </a:txBody>
                  <a:tcPr/>
                </a:tc>
                <a:extLst>
                  <a:ext uri="{0D108BD9-81ED-4DB2-BD59-A6C34878D82A}">
                    <a16:rowId xmlns:a16="http://schemas.microsoft.com/office/drawing/2014/main" val="3360801122"/>
                  </a:ext>
                </a:extLst>
              </a:tr>
            </a:tbl>
          </a:graphicData>
        </a:graphic>
      </p:graphicFrame>
      <p:sp>
        <p:nvSpPr>
          <p:cNvPr id="3" name="TextBox 2"/>
          <p:cNvSpPr txBox="1"/>
          <p:nvPr/>
        </p:nvSpPr>
        <p:spPr>
          <a:xfrm>
            <a:off x="537307" y="6003187"/>
            <a:ext cx="4170284" cy="769441"/>
          </a:xfrm>
          <a:prstGeom prst="rect">
            <a:avLst/>
          </a:prstGeom>
          <a:noFill/>
        </p:spPr>
        <p:txBody>
          <a:bodyPr wrap="square" rtlCol="0">
            <a:spAutoFit/>
          </a:bodyPr>
          <a:lstStyle/>
          <a:p>
            <a:r>
              <a:rPr lang="en-NZ" sz="1100" dirty="0" smtClean="0"/>
              <a:t>Photos from:</a:t>
            </a:r>
          </a:p>
          <a:p>
            <a:r>
              <a:rPr lang="en-NZ" sz="1100" dirty="0">
                <a:hlinkClick r:id="rId16"/>
              </a:rPr>
              <a:t>http://</a:t>
            </a:r>
            <a:r>
              <a:rPr lang="en-NZ" sz="1100" dirty="0" smtClean="0">
                <a:hlinkClick r:id="rId16"/>
              </a:rPr>
              <a:t>blog.experiencenz.com</a:t>
            </a:r>
            <a:endParaRPr lang="en-NZ" sz="1100" dirty="0" smtClean="0"/>
          </a:p>
          <a:p>
            <a:r>
              <a:rPr lang="en-NZ" sz="1100" dirty="0">
                <a:hlinkClick r:id="rId17"/>
              </a:rPr>
              <a:t>http://</a:t>
            </a:r>
            <a:r>
              <a:rPr lang="en-NZ" sz="1100" dirty="0" smtClean="0">
                <a:hlinkClick r:id="rId17"/>
              </a:rPr>
              <a:t>mostbeautifulplacesintheworld.org</a:t>
            </a:r>
            <a:endParaRPr lang="en-NZ" sz="1100" dirty="0" smtClean="0"/>
          </a:p>
          <a:p>
            <a:r>
              <a:rPr lang="en-NZ" sz="1100" dirty="0">
                <a:hlinkClick r:id="rId18"/>
              </a:rPr>
              <a:t>http://</a:t>
            </a:r>
            <a:r>
              <a:rPr lang="en-NZ" sz="1100" dirty="0" smtClean="0">
                <a:hlinkClick r:id="rId18"/>
              </a:rPr>
              <a:t>joemcmenamin.com</a:t>
            </a:r>
            <a:r>
              <a:rPr lang="en-NZ" sz="1100" dirty="0" smtClean="0"/>
              <a:t> </a:t>
            </a:r>
          </a:p>
        </p:txBody>
      </p:sp>
      <p:sp>
        <p:nvSpPr>
          <p:cNvPr id="8" name="Footer Placeholder 7"/>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450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500"/>
                                        <p:tgtEl>
                                          <p:spTgt spid="14"/>
                                        </p:tgtEl>
                                      </p:cBhvr>
                                    </p:animEffect>
                                    <p:anim calcmode="lin" valueType="num">
                                      <p:cBhvr>
                                        <p:cTn id="8" dur="3500" fill="hold"/>
                                        <p:tgtEl>
                                          <p:spTgt spid="14"/>
                                        </p:tgtEl>
                                        <p:attrNameLst>
                                          <p:attrName>ppt_x</p:attrName>
                                        </p:attrNameLst>
                                      </p:cBhvr>
                                      <p:tavLst>
                                        <p:tav tm="0">
                                          <p:val>
                                            <p:strVal val="#ppt_x"/>
                                          </p:val>
                                        </p:tav>
                                        <p:tav tm="100000">
                                          <p:val>
                                            <p:strVal val="#ppt_x"/>
                                          </p:val>
                                        </p:tav>
                                      </p:tavLst>
                                    </p:anim>
                                    <p:anim calcmode="lin" valueType="num">
                                      <p:cBhvr>
                                        <p:cTn id="9" dur="3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500"/>
                                        <p:tgtEl>
                                          <p:spTgt spid="15"/>
                                        </p:tgtEl>
                                      </p:cBhvr>
                                    </p:animEffect>
                                    <p:anim calcmode="lin" valueType="num">
                                      <p:cBhvr>
                                        <p:cTn id="13" dur="3500" fill="hold"/>
                                        <p:tgtEl>
                                          <p:spTgt spid="15"/>
                                        </p:tgtEl>
                                        <p:attrNameLst>
                                          <p:attrName>ppt_x</p:attrName>
                                        </p:attrNameLst>
                                      </p:cBhvr>
                                      <p:tavLst>
                                        <p:tav tm="0">
                                          <p:val>
                                            <p:strVal val="#ppt_x"/>
                                          </p:val>
                                        </p:tav>
                                        <p:tav tm="100000">
                                          <p:val>
                                            <p:strVal val="#ppt_x"/>
                                          </p:val>
                                        </p:tav>
                                      </p:tavLst>
                                    </p:anim>
                                    <p:anim calcmode="lin" valueType="num">
                                      <p:cBhvr>
                                        <p:cTn id="14" dur="35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3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par>
                          <p:cTn id="22" fill="hold">
                            <p:stCondLst>
                              <p:cond delay="4500"/>
                            </p:stCondLst>
                            <p:childTnLst>
                              <p:par>
                                <p:cTn id="23" presetID="3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par>
                          <p:cTn id="29" fill="hold">
                            <p:stCondLst>
                              <p:cond delay="5500"/>
                            </p:stCondLst>
                            <p:childTnLst>
                              <p:par>
                                <p:cTn id="30" presetID="31"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1000" fill="hold"/>
                                        <p:tgtEl>
                                          <p:spTgt spid="1026"/>
                                        </p:tgtEl>
                                        <p:attrNameLst>
                                          <p:attrName>ppt_w</p:attrName>
                                        </p:attrNameLst>
                                      </p:cBhvr>
                                      <p:tavLst>
                                        <p:tav tm="0">
                                          <p:val>
                                            <p:fltVal val="0"/>
                                          </p:val>
                                        </p:tav>
                                        <p:tav tm="100000">
                                          <p:val>
                                            <p:strVal val="#ppt_w"/>
                                          </p:val>
                                        </p:tav>
                                      </p:tavLst>
                                    </p:anim>
                                    <p:anim calcmode="lin" valueType="num">
                                      <p:cBhvr>
                                        <p:cTn id="33" dur="1000" fill="hold"/>
                                        <p:tgtEl>
                                          <p:spTgt spid="1026"/>
                                        </p:tgtEl>
                                        <p:attrNameLst>
                                          <p:attrName>ppt_h</p:attrName>
                                        </p:attrNameLst>
                                      </p:cBhvr>
                                      <p:tavLst>
                                        <p:tav tm="0">
                                          <p:val>
                                            <p:fltVal val="0"/>
                                          </p:val>
                                        </p:tav>
                                        <p:tav tm="100000">
                                          <p:val>
                                            <p:strVal val="#ppt_h"/>
                                          </p:val>
                                        </p:tav>
                                      </p:tavLst>
                                    </p:anim>
                                    <p:anim calcmode="lin" valueType="num">
                                      <p:cBhvr>
                                        <p:cTn id="34" dur="1000" fill="hold"/>
                                        <p:tgtEl>
                                          <p:spTgt spid="1026"/>
                                        </p:tgtEl>
                                        <p:attrNameLst>
                                          <p:attrName>style.rotation</p:attrName>
                                        </p:attrNameLst>
                                      </p:cBhvr>
                                      <p:tavLst>
                                        <p:tav tm="0">
                                          <p:val>
                                            <p:fltVal val="90"/>
                                          </p:val>
                                        </p:tav>
                                        <p:tav tm="100000">
                                          <p:val>
                                            <p:fltVal val="0"/>
                                          </p:val>
                                        </p:tav>
                                      </p:tavLst>
                                    </p:anim>
                                    <p:animEffect transition="in" filter="fade">
                                      <p:cBhvr>
                                        <p:cTn id="35" dur="1000"/>
                                        <p:tgtEl>
                                          <p:spTgt spid="1026"/>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Agenda</a:t>
            </a:r>
            <a:endParaRPr lang="en-US" b="1" dirty="0"/>
          </a:p>
        </p:txBody>
      </p:sp>
      <p:sp>
        <p:nvSpPr>
          <p:cNvPr id="3" name="Content Placeholder 2"/>
          <p:cNvSpPr>
            <a:spLocks noGrp="1"/>
          </p:cNvSpPr>
          <p:nvPr>
            <p:ph idx="1"/>
          </p:nvPr>
        </p:nvSpPr>
        <p:spPr/>
        <p:txBody>
          <a:bodyPr>
            <a:normAutofit/>
          </a:bodyPr>
          <a:lstStyle/>
          <a:p>
            <a:r>
              <a:rPr lang="en-NZ" dirty="0" smtClean="0"/>
              <a:t>Introduction to Power BI and Azure </a:t>
            </a:r>
            <a:r>
              <a:rPr lang="en-NZ" dirty="0"/>
              <a:t>SQL Data Warehouse</a:t>
            </a:r>
          </a:p>
          <a:p>
            <a:r>
              <a:rPr lang="en-NZ" dirty="0" smtClean="0"/>
              <a:t>Visualisation Requirements</a:t>
            </a:r>
            <a:endParaRPr lang="en-NZ" dirty="0"/>
          </a:p>
          <a:p>
            <a:r>
              <a:rPr lang="en-NZ" dirty="0"/>
              <a:t>Azure SQL Data Warehouse Installation/Configuration</a:t>
            </a:r>
          </a:p>
          <a:p>
            <a:r>
              <a:rPr lang="en-NZ" dirty="0"/>
              <a:t>Connecting </a:t>
            </a:r>
            <a:r>
              <a:rPr lang="en-NZ" dirty="0" smtClean="0"/>
              <a:t>Azure </a:t>
            </a:r>
            <a:r>
              <a:rPr lang="en-NZ" dirty="0"/>
              <a:t>SQL Data Warehouse to Power BI </a:t>
            </a:r>
            <a:r>
              <a:rPr lang="en-NZ" dirty="0" smtClean="0"/>
              <a:t>Service</a:t>
            </a:r>
            <a:endParaRPr lang="en-NZ" dirty="0"/>
          </a:p>
          <a:p>
            <a:r>
              <a:rPr lang="en-NZ" dirty="0"/>
              <a:t>Creating Simple Reports on Power BI Service</a:t>
            </a:r>
          </a:p>
          <a:p>
            <a:r>
              <a:rPr lang="en-NZ" dirty="0"/>
              <a:t>Visualising Azure SQL Data Warehouse Using Power BI Desktop</a:t>
            </a:r>
          </a:p>
          <a:p>
            <a:r>
              <a:rPr lang="en-NZ" dirty="0"/>
              <a:t>Conclusion</a:t>
            </a:r>
          </a:p>
          <a:p>
            <a:r>
              <a:rPr lang="en-NZ" dirty="0" smtClean="0"/>
              <a:t>Q&amp;A</a:t>
            </a:r>
            <a:endParaRPr lang="en-NZ" dirty="0"/>
          </a:p>
        </p:txBody>
      </p:sp>
      <p:sp>
        <p:nvSpPr>
          <p:cNvPr id="4" name="Slide Number Placeholder 3"/>
          <p:cNvSpPr>
            <a:spLocks noGrp="1"/>
          </p:cNvSpPr>
          <p:nvPr>
            <p:ph type="sldNum" sz="quarter" idx="12"/>
          </p:nvPr>
        </p:nvSpPr>
        <p:spPr/>
        <p:txBody>
          <a:bodyPr/>
          <a:lstStyle/>
          <a:p>
            <a:fld id="{0D88875D-2946-4960-BFB8-18A7D423F316}" type="slidenum">
              <a:rPr lang="en-US" smtClean="0"/>
              <a:t>3</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8164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3">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3">
                                            <p:txEl>
                                              <p:pRg st="2" end="2"/>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0" fill="hold"/>
                                        <p:tgtEl>
                                          <p:spTgt spid="3">
                                            <p:txEl>
                                              <p:pRg st="3" end="3"/>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1000" fill="hold"/>
                                        <p:tgtEl>
                                          <p:spTgt spid="3">
                                            <p:txEl>
                                              <p:pRg st="4" end="4"/>
                                            </p:txEl>
                                          </p:spTgt>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1000" fill="hold"/>
                                        <p:tgtEl>
                                          <p:spTgt spid="3">
                                            <p:txEl>
                                              <p:pRg st="5" end="5"/>
                                            </p:txEl>
                                          </p:spTgt>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1000" fill="hold"/>
                                        <p:tgtEl>
                                          <p:spTgt spid="3">
                                            <p:txEl>
                                              <p:pRg st="6" end="6"/>
                                            </p:txEl>
                                          </p:spTgt>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1000" fill="hold"/>
                                        <p:tgtEl>
                                          <p:spTgt spid="3">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NZ" b="1" dirty="0"/>
              <a:t>Introduction – Power BI</a:t>
            </a:r>
          </a:p>
        </p:txBody>
      </p:sp>
      <p:sp>
        <p:nvSpPr>
          <p:cNvPr id="4" name="Slide Number Placeholder 3"/>
          <p:cNvSpPr>
            <a:spLocks noGrp="1"/>
          </p:cNvSpPr>
          <p:nvPr>
            <p:ph type="sldNum" sz="quarter" idx="12"/>
          </p:nvPr>
        </p:nvSpPr>
        <p:spPr/>
        <p:txBody>
          <a:bodyPr/>
          <a:lstStyle/>
          <a:p>
            <a:fld id="{0D88875D-2946-4960-BFB8-18A7D423F316}" type="slidenum">
              <a:rPr lang="en-US" smtClean="0"/>
              <a:t>4</a:t>
            </a:fld>
            <a:endParaRPr lang="en-US"/>
          </a:p>
        </p:txBody>
      </p:sp>
      <p:sp>
        <p:nvSpPr>
          <p:cNvPr id="8" name="TextBox 7"/>
          <p:cNvSpPr txBox="1"/>
          <p:nvPr/>
        </p:nvSpPr>
        <p:spPr>
          <a:xfrm>
            <a:off x="838200" y="1661085"/>
            <a:ext cx="2150610" cy="461665"/>
          </a:xfrm>
          <a:prstGeom prst="rect">
            <a:avLst/>
          </a:prstGeom>
          <a:noFill/>
        </p:spPr>
        <p:txBody>
          <a:bodyPr wrap="square" rtlCol="0">
            <a:spAutoFit/>
          </a:bodyPr>
          <a:lstStyle/>
          <a:p>
            <a:r>
              <a:rPr lang="en-NZ" sz="2400" b="1" dirty="0" smtClean="0"/>
              <a:t>Datasets</a:t>
            </a:r>
            <a:endParaRPr lang="en-US" sz="2400" b="1" dirty="0"/>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848" y="3673353"/>
            <a:ext cx="1324510" cy="1353097"/>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600" y="3131630"/>
            <a:ext cx="695606" cy="609846"/>
          </a:xfrm>
          <a:prstGeom prst="rect">
            <a:avLst/>
          </a:prstGeom>
        </p:spPr>
      </p:pic>
      <p:pic>
        <p:nvPicPr>
          <p:cNvPr id="11" name="Picture 10"/>
          <p:cNvPicPr>
            <a:picLocks noChangeAspect="1"/>
          </p:cNvPicPr>
          <p:nvPr/>
        </p:nvPicPr>
        <p:blipFill>
          <a:blip r:embed="rId5"/>
          <a:stretch>
            <a:fillRect/>
          </a:stretch>
        </p:blipFill>
        <p:spPr>
          <a:xfrm>
            <a:off x="391889" y="5016504"/>
            <a:ext cx="2198911" cy="1710701"/>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7704" y="2183497"/>
            <a:ext cx="533399" cy="760247"/>
          </a:xfrm>
          <a:prstGeom prst="rect">
            <a:avLst/>
          </a:prstGeom>
        </p:spPr>
      </p:pic>
      <p:sp>
        <p:nvSpPr>
          <p:cNvPr id="12" name="TextBox 11"/>
          <p:cNvSpPr txBox="1"/>
          <p:nvPr/>
        </p:nvSpPr>
        <p:spPr>
          <a:xfrm>
            <a:off x="4584639" y="1673785"/>
            <a:ext cx="2150610" cy="461665"/>
          </a:xfrm>
          <a:prstGeom prst="rect">
            <a:avLst/>
          </a:prstGeom>
          <a:noFill/>
        </p:spPr>
        <p:txBody>
          <a:bodyPr wrap="square" rtlCol="0">
            <a:spAutoFit/>
          </a:bodyPr>
          <a:lstStyle/>
          <a:p>
            <a:r>
              <a:rPr lang="en-NZ" sz="2400" b="1" dirty="0" smtClean="0"/>
              <a:t>Reports</a:t>
            </a:r>
            <a:endParaRPr lang="en-US" sz="2400" b="1" dirty="0"/>
          </a:p>
        </p:txBody>
      </p:sp>
      <p:pic>
        <p:nvPicPr>
          <p:cNvPr id="13" name="Picture 12"/>
          <p:cNvPicPr>
            <a:picLocks noChangeAspect="1"/>
          </p:cNvPicPr>
          <p:nvPr/>
        </p:nvPicPr>
        <p:blipFill>
          <a:blip r:embed="rId7"/>
          <a:stretch>
            <a:fillRect/>
          </a:stretch>
        </p:blipFill>
        <p:spPr>
          <a:xfrm>
            <a:off x="3506249" y="2036153"/>
            <a:ext cx="7847551" cy="46853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Footer Placeholder 2"/>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15185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Introduction – Power BI</a:t>
            </a:r>
            <a:endParaRPr lang="en-US" dirty="0"/>
          </a:p>
        </p:txBody>
      </p:sp>
      <p:sp>
        <p:nvSpPr>
          <p:cNvPr id="4" name="Slide Number Placeholder 3"/>
          <p:cNvSpPr>
            <a:spLocks noGrp="1"/>
          </p:cNvSpPr>
          <p:nvPr>
            <p:ph type="sldNum" sz="quarter" idx="12"/>
          </p:nvPr>
        </p:nvSpPr>
        <p:spPr>
          <a:xfrm>
            <a:off x="8623300" y="6470650"/>
            <a:ext cx="2743200" cy="365125"/>
          </a:xfrm>
        </p:spPr>
        <p:txBody>
          <a:bodyPr/>
          <a:lstStyle/>
          <a:p>
            <a:fld id="{0D88875D-2946-4960-BFB8-18A7D423F316}" type="slidenum">
              <a:rPr lang="en-US" smtClean="0"/>
              <a:t>5</a:t>
            </a:fld>
            <a:endParaRPr lang="en-US"/>
          </a:p>
        </p:txBody>
      </p:sp>
      <p:sp>
        <p:nvSpPr>
          <p:cNvPr id="6" name="TextBox 5"/>
          <p:cNvSpPr txBox="1"/>
          <p:nvPr/>
        </p:nvSpPr>
        <p:spPr>
          <a:xfrm>
            <a:off x="838200" y="1655286"/>
            <a:ext cx="2150610" cy="461665"/>
          </a:xfrm>
          <a:prstGeom prst="rect">
            <a:avLst/>
          </a:prstGeom>
          <a:noFill/>
        </p:spPr>
        <p:txBody>
          <a:bodyPr wrap="square" rtlCol="0">
            <a:spAutoFit/>
          </a:bodyPr>
          <a:lstStyle/>
          <a:p>
            <a:r>
              <a:rPr lang="en-NZ" sz="2400" b="1" dirty="0" smtClean="0"/>
              <a:t>Visualisations</a:t>
            </a:r>
            <a:endParaRPr lang="en-US" sz="2400" b="1" dirty="0"/>
          </a:p>
        </p:txBody>
      </p:sp>
      <p:pic>
        <p:nvPicPr>
          <p:cNvPr id="7" name="Picture 6"/>
          <p:cNvPicPr>
            <a:picLocks noChangeAspect="1"/>
          </p:cNvPicPr>
          <p:nvPr/>
        </p:nvPicPr>
        <p:blipFill>
          <a:blip r:embed="rId3"/>
          <a:stretch>
            <a:fillRect/>
          </a:stretch>
        </p:blipFill>
        <p:spPr>
          <a:xfrm>
            <a:off x="838200" y="2116216"/>
            <a:ext cx="3495675" cy="1819275"/>
          </a:xfrm>
          <a:prstGeom prst="rect">
            <a:avLst/>
          </a:prstGeom>
        </p:spPr>
      </p:pic>
      <p:pic>
        <p:nvPicPr>
          <p:cNvPr id="8" name="Picture 7"/>
          <p:cNvPicPr>
            <a:picLocks noChangeAspect="1"/>
          </p:cNvPicPr>
          <p:nvPr/>
        </p:nvPicPr>
        <p:blipFill rotWithShape="1">
          <a:blip r:embed="rId4"/>
          <a:srcRect b="30193"/>
          <a:stretch/>
        </p:blipFill>
        <p:spPr>
          <a:xfrm>
            <a:off x="838200" y="4168775"/>
            <a:ext cx="4062326" cy="2552700"/>
          </a:xfrm>
          <a:prstGeom prst="rect">
            <a:avLst/>
          </a:prstGeom>
        </p:spPr>
      </p:pic>
      <p:sp>
        <p:nvSpPr>
          <p:cNvPr id="10" name="TextBox 9"/>
          <p:cNvSpPr txBox="1"/>
          <p:nvPr/>
        </p:nvSpPr>
        <p:spPr>
          <a:xfrm>
            <a:off x="5016500" y="1689100"/>
            <a:ext cx="2154805" cy="461665"/>
          </a:xfrm>
          <a:prstGeom prst="rect">
            <a:avLst/>
          </a:prstGeom>
          <a:noFill/>
        </p:spPr>
        <p:txBody>
          <a:bodyPr wrap="square" rtlCol="0">
            <a:spAutoFit/>
          </a:bodyPr>
          <a:lstStyle/>
          <a:p>
            <a:r>
              <a:rPr lang="en-NZ" sz="2400" b="1" dirty="0" smtClean="0"/>
              <a:t>Dashboards</a:t>
            </a:r>
            <a:endParaRPr lang="en-US" sz="2400" b="1" dirty="0"/>
          </a:p>
        </p:txBody>
      </p:sp>
      <p:pic>
        <p:nvPicPr>
          <p:cNvPr id="11" name="Picture 10"/>
          <p:cNvPicPr>
            <a:picLocks noChangeAspect="1"/>
          </p:cNvPicPr>
          <p:nvPr/>
        </p:nvPicPr>
        <p:blipFill rotWithShape="1">
          <a:blip r:embed="rId5"/>
          <a:srcRect l="11956" t="8739" r="8774" b="26426"/>
          <a:stretch/>
        </p:blipFill>
        <p:spPr>
          <a:xfrm>
            <a:off x="5130800" y="2009775"/>
            <a:ext cx="6515100" cy="4711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8794125" y="1654551"/>
            <a:ext cx="2154805" cy="461665"/>
          </a:xfrm>
          <a:prstGeom prst="rect">
            <a:avLst/>
          </a:prstGeom>
          <a:noFill/>
        </p:spPr>
        <p:txBody>
          <a:bodyPr wrap="square" rtlCol="0">
            <a:spAutoFit/>
          </a:bodyPr>
          <a:lstStyle/>
          <a:p>
            <a:r>
              <a:rPr lang="en-NZ" sz="2400" b="1" dirty="0" smtClean="0"/>
              <a:t>Tiles</a:t>
            </a:r>
            <a:endParaRPr lang="en-US" sz="2400" b="1" dirty="0"/>
          </a:p>
        </p:txBody>
      </p:sp>
      <p:pic>
        <p:nvPicPr>
          <p:cNvPr id="13" name="Picture 12"/>
          <p:cNvPicPr>
            <a:picLocks noChangeAspect="1"/>
          </p:cNvPicPr>
          <p:nvPr/>
        </p:nvPicPr>
        <p:blipFill>
          <a:blip r:embed="rId6"/>
          <a:stretch>
            <a:fillRect/>
          </a:stretch>
        </p:blipFill>
        <p:spPr>
          <a:xfrm>
            <a:off x="8165444" y="2218887"/>
            <a:ext cx="3176692" cy="2188666"/>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7"/>
          <a:stretch>
            <a:fillRect/>
          </a:stretch>
        </p:blipFill>
        <p:spPr>
          <a:xfrm>
            <a:off x="8165444" y="4510224"/>
            <a:ext cx="3182197" cy="2211251"/>
          </a:xfrm>
          <a:prstGeom prst="rect">
            <a:avLst/>
          </a:prstGeom>
          <a:ln>
            <a:noFill/>
          </a:ln>
          <a:effectLst>
            <a:outerShdw blurRad="190500" algn="tl" rotWithShape="0">
              <a:srgbClr val="000000">
                <a:alpha val="70000"/>
              </a:srgbClr>
            </a:outerShdw>
          </a:effectLst>
        </p:spPr>
      </p:pic>
      <p:sp>
        <p:nvSpPr>
          <p:cNvPr id="3" name="Footer Placeholder 2"/>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139266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Introduction – Power BI</a:t>
            </a:r>
            <a:endParaRPr lang="en-US" dirty="0"/>
          </a:p>
        </p:txBody>
      </p:sp>
      <p:sp>
        <p:nvSpPr>
          <p:cNvPr id="4" name="Slide Number Placeholder 3"/>
          <p:cNvSpPr>
            <a:spLocks noGrp="1"/>
          </p:cNvSpPr>
          <p:nvPr>
            <p:ph type="sldNum" sz="quarter" idx="12"/>
          </p:nvPr>
        </p:nvSpPr>
        <p:spPr/>
        <p:txBody>
          <a:bodyPr/>
          <a:lstStyle/>
          <a:p>
            <a:fld id="{0D88875D-2946-4960-BFB8-18A7D423F316}" type="slidenum">
              <a:rPr lang="en-US" smtClean="0"/>
              <a:t>6</a:t>
            </a:fld>
            <a:endParaRPr lang="en-US"/>
          </a:p>
        </p:txBody>
      </p:sp>
      <p:sp>
        <p:nvSpPr>
          <p:cNvPr id="5" name="TextBox 4"/>
          <p:cNvSpPr txBox="1"/>
          <p:nvPr/>
        </p:nvSpPr>
        <p:spPr>
          <a:xfrm>
            <a:off x="838200" y="1655286"/>
            <a:ext cx="2476500" cy="461665"/>
          </a:xfrm>
          <a:prstGeom prst="rect">
            <a:avLst/>
          </a:prstGeom>
          <a:noFill/>
        </p:spPr>
        <p:txBody>
          <a:bodyPr wrap="square" rtlCol="0">
            <a:spAutoFit/>
          </a:bodyPr>
          <a:lstStyle/>
          <a:p>
            <a:r>
              <a:rPr lang="en-NZ" sz="2400" b="1" dirty="0"/>
              <a:t>Power BI Desktop</a:t>
            </a:r>
            <a:endParaRPr lang="en-US" sz="2400" b="1" dirty="0"/>
          </a:p>
        </p:txBody>
      </p:sp>
      <p:pic>
        <p:nvPicPr>
          <p:cNvPr id="7" name="Picture 6"/>
          <p:cNvPicPr>
            <a:picLocks noChangeAspect="1"/>
          </p:cNvPicPr>
          <p:nvPr/>
        </p:nvPicPr>
        <p:blipFill>
          <a:blip r:embed="rId3"/>
          <a:stretch>
            <a:fillRect/>
          </a:stretch>
        </p:blipFill>
        <p:spPr>
          <a:xfrm>
            <a:off x="152399" y="2061349"/>
            <a:ext cx="7672723" cy="45204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4"/>
          <a:stretch>
            <a:fillRect/>
          </a:stretch>
        </p:blipFill>
        <p:spPr>
          <a:xfrm rot="849467">
            <a:off x="4202962" y="2082992"/>
            <a:ext cx="7685102" cy="46470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8216900" y="1655285"/>
            <a:ext cx="2705100" cy="461665"/>
          </a:xfrm>
          <a:prstGeom prst="rect">
            <a:avLst/>
          </a:prstGeom>
          <a:noFill/>
        </p:spPr>
        <p:txBody>
          <a:bodyPr wrap="square" rtlCol="0">
            <a:spAutoFit/>
          </a:bodyPr>
          <a:lstStyle/>
          <a:p>
            <a:r>
              <a:rPr lang="en-NZ" sz="2400" b="1" dirty="0" smtClean="0"/>
              <a:t>Power BI Service</a:t>
            </a:r>
            <a:endParaRPr lang="en-US" sz="2400" b="1" dirty="0"/>
          </a:p>
        </p:txBody>
      </p:sp>
      <p:sp>
        <p:nvSpPr>
          <p:cNvPr id="3" name="Footer Placeholder 2"/>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327614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Introduction – Azure </a:t>
            </a:r>
            <a:r>
              <a:rPr lang="en-NZ" b="1" dirty="0" smtClean="0"/>
              <a:t>SQL Data Warehouse</a:t>
            </a:r>
            <a:endParaRPr lang="en-US" b="1" dirty="0"/>
          </a:p>
        </p:txBody>
      </p:sp>
      <p:sp>
        <p:nvSpPr>
          <p:cNvPr id="4" name="Slide Number Placeholder 3"/>
          <p:cNvSpPr>
            <a:spLocks noGrp="1"/>
          </p:cNvSpPr>
          <p:nvPr>
            <p:ph type="sldNum" sz="quarter" idx="12"/>
          </p:nvPr>
        </p:nvSpPr>
        <p:spPr>
          <a:xfrm>
            <a:off x="9410700" y="6356350"/>
            <a:ext cx="2743200" cy="365125"/>
          </a:xfrm>
        </p:spPr>
        <p:txBody>
          <a:bodyPr/>
          <a:lstStyle/>
          <a:p>
            <a:fld id="{0D88875D-2946-4960-BFB8-18A7D423F316}" type="slidenum">
              <a:rPr lang="en-US" smtClean="0"/>
              <a:t>7</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914" r="17855"/>
          <a:stretch/>
        </p:blipFill>
        <p:spPr>
          <a:xfrm>
            <a:off x="1181099" y="1690688"/>
            <a:ext cx="5825485" cy="3871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2813" r="16458"/>
          <a:stretch/>
        </p:blipFill>
        <p:spPr>
          <a:xfrm rot="233432">
            <a:off x="1345987" y="1874200"/>
            <a:ext cx="5784441" cy="3871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6146" r="416"/>
          <a:stretch/>
        </p:blipFill>
        <p:spPr>
          <a:xfrm>
            <a:off x="1725114" y="1774622"/>
            <a:ext cx="6987481" cy="35404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7763" r="7017"/>
          <a:stretch/>
        </p:blipFill>
        <p:spPr>
          <a:xfrm>
            <a:off x="2200028" y="1607885"/>
            <a:ext cx="6624445" cy="440454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2099" r="25204"/>
          <a:stretch/>
        </p:blipFill>
        <p:spPr>
          <a:xfrm>
            <a:off x="2688277" y="1469059"/>
            <a:ext cx="7114928" cy="466504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U-Turn Arrow 13"/>
          <p:cNvSpPr/>
          <p:nvPr/>
        </p:nvSpPr>
        <p:spPr>
          <a:xfrm>
            <a:off x="3192116" y="3234349"/>
            <a:ext cx="2385431" cy="1044327"/>
          </a:xfrm>
          <a:prstGeom prst="uturnArrow">
            <a:avLst/>
          </a:prstGeom>
          <a:solidFill>
            <a:srgbClr val="2071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rgbClr val="2071BA"/>
                </a:solidFill>
              </a:rPr>
              <a:t>Compute</a:t>
            </a:r>
            <a:endParaRPr lang="en-US" dirty="0">
              <a:solidFill>
                <a:srgbClr val="2071BA"/>
              </a:solidFill>
            </a:endParaRPr>
          </a:p>
        </p:txBody>
      </p:sp>
      <p:sp>
        <p:nvSpPr>
          <p:cNvPr id="15" name="U-Turn Arrow 14"/>
          <p:cNvSpPr/>
          <p:nvPr/>
        </p:nvSpPr>
        <p:spPr>
          <a:xfrm flipH="1">
            <a:off x="5791271" y="3234349"/>
            <a:ext cx="2385431" cy="1044327"/>
          </a:xfrm>
          <a:prstGeom prst="uturnArrow">
            <a:avLst/>
          </a:prstGeom>
          <a:solidFill>
            <a:srgbClr val="E51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rgbClr val="E51E29"/>
                </a:solidFill>
              </a:rPr>
              <a:t>Storage</a:t>
            </a:r>
            <a:endParaRPr lang="en-US" dirty="0">
              <a:solidFill>
                <a:srgbClr val="E51E29"/>
              </a:solidFill>
            </a:endParaRPr>
          </a:p>
        </p:txBody>
      </p:sp>
      <p:sp>
        <p:nvSpPr>
          <p:cNvPr id="16" name="Bent Arrow 15"/>
          <p:cNvSpPr/>
          <p:nvPr/>
        </p:nvSpPr>
        <p:spPr>
          <a:xfrm>
            <a:off x="5534677" y="2026813"/>
            <a:ext cx="1311424" cy="1576779"/>
          </a:xfrm>
          <a:prstGeom prst="bentArrow">
            <a:avLst>
              <a:gd name="adj1" fmla="val 25000"/>
              <a:gd name="adj2" fmla="val 25000"/>
              <a:gd name="adj3" fmla="val 25000"/>
              <a:gd name="adj4" fmla="val 51528"/>
            </a:avLst>
          </a:prstGeom>
          <a:solidFill>
            <a:srgbClr val="A40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0883"/>
              </a:solidFill>
            </a:endParaRPr>
          </a:p>
        </p:txBody>
      </p:sp>
      <p:grpSp>
        <p:nvGrpSpPr>
          <p:cNvPr id="20" name="Group 19"/>
          <p:cNvGrpSpPr/>
          <p:nvPr/>
        </p:nvGrpSpPr>
        <p:grpSpPr>
          <a:xfrm>
            <a:off x="2896292" y="1481416"/>
            <a:ext cx="7829914" cy="4994710"/>
            <a:chOff x="1765301" y="1510036"/>
            <a:chExt cx="7829914" cy="5028876"/>
          </a:xfrm>
        </p:grpSpPr>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7444" r="4333"/>
            <a:stretch/>
          </p:blipFill>
          <p:spPr>
            <a:xfrm>
              <a:off x="1765301" y="1510036"/>
              <a:ext cx="7829914" cy="50288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6566490" y="2449337"/>
              <a:ext cx="1256119" cy="369332"/>
            </a:xfrm>
            <a:prstGeom prst="rect">
              <a:avLst/>
            </a:prstGeom>
            <a:noFill/>
          </p:spPr>
          <p:txBody>
            <a:bodyPr wrap="square" rtlCol="0">
              <a:spAutoFit/>
            </a:bodyPr>
            <a:lstStyle/>
            <a:p>
              <a:r>
                <a:rPr lang="en-NZ" dirty="0" smtClean="0">
                  <a:solidFill>
                    <a:srgbClr val="DD242E"/>
                  </a:solidFill>
                </a:rPr>
                <a:t>Storage</a:t>
              </a:r>
              <a:endParaRPr lang="en-US" dirty="0">
                <a:solidFill>
                  <a:srgbClr val="DD242E"/>
                </a:solidFill>
              </a:endParaRPr>
            </a:p>
          </p:txBody>
        </p:sp>
        <p:sp>
          <p:nvSpPr>
            <p:cNvPr id="19" name="TextBox 18"/>
            <p:cNvSpPr txBox="1"/>
            <p:nvPr/>
          </p:nvSpPr>
          <p:spPr>
            <a:xfrm>
              <a:off x="3295540" y="2452772"/>
              <a:ext cx="1256119" cy="369332"/>
            </a:xfrm>
            <a:prstGeom prst="rect">
              <a:avLst/>
            </a:prstGeom>
            <a:noFill/>
          </p:spPr>
          <p:txBody>
            <a:bodyPr wrap="square" rtlCol="0">
              <a:spAutoFit/>
            </a:bodyPr>
            <a:lstStyle/>
            <a:p>
              <a:r>
                <a:rPr lang="en-NZ" dirty="0" smtClean="0">
                  <a:solidFill>
                    <a:srgbClr val="2775BB"/>
                  </a:solidFill>
                </a:rPr>
                <a:t>Compute</a:t>
              </a:r>
              <a:endParaRPr lang="en-US" dirty="0">
                <a:solidFill>
                  <a:srgbClr val="2775BB"/>
                </a:solidFill>
              </a:endParaRPr>
            </a:p>
          </p:txBody>
        </p:sp>
      </p:gr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4714" y="1359965"/>
            <a:ext cx="4291988" cy="51441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6" name="Group 25"/>
          <p:cNvGrpSpPr/>
          <p:nvPr/>
        </p:nvGrpSpPr>
        <p:grpSpPr>
          <a:xfrm>
            <a:off x="929878" y="1366406"/>
            <a:ext cx="9796328" cy="5110594"/>
            <a:chOff x="929878" y="1366406"/>
            <a:chExt cx="9852422" cy="5283586"/>
          </a:xfrm>
        </p:grpSpPr>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9878" y="1366406"/>
              <a:ext cx="9852422" cy="52835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p:cNvSpPr txBox="1"/>
            <p:nvPr/>
          </p:nvSpPr>
          <p:spPr>
            <a:xfrm>
              <a:off x="2794646" y="2912429"/>
              <a:ext cx="2117426" cy="584775"/>
            </a:xfrm>
            <a:prstGeom prst="rect">
              <a:avLst/>
            </a:prstGeom>
            <a:noFill/>
          </p:spPr>
          <p:txBody>
            <a:bodyPr wrap="square" rtlCol="0">
              <a:spAutoFit/>
            </a:bodyPr>
            <a:lstStyle/>
            <a:p>
              <a:r>
                <a:rPr lang="en-NZ" sz="3200" dirty="0" smtClean="0">
                  <a:solidFill>
                    <a:srgbClr val="135CA3"/>
                  </a:solidFill>
                </a:rPr>
                <a:t>T-SQL</a:t>
              </a:r>
              <a:endParaRPr lang="en-US" sz="2800" dirty="0">
                <a:solidFill>
                  <a:srgbClr val="135CA3"/>
                </a:solidFill>
              </a:endParaRPr>
            </a:p>
          </p:txBody>
        </p:sp>
      </p:grpSp>
      <p:sp>
        <p:nvSpPr>
          <p:cNvPr id="27" name="TextBox 26"/>
          <p:cNvSpPr txBox="1"/>
          <p:nvPr/>
        </p:nvSpPr>
        <p:spPr>
          <a:xfrm>
            <a:off x="0" y="6546081"/>
            <a:ext cx="11023600" cy="276999"/>
          </a:xfrm>
          <a:prstGeom prst="rect">
            <a:avLst/>
          </a:prstGeom>
          <a:noFill/>
        </p:spPr>
        <p:txBody>
          <a:bodyPr wrap="square" rtlCol="0">
            <a:spAutoFit/>
          </a:bodyPr>
          <a:lstStyle/>
          <a:p>
            <a:r>
              <a:rPr lang="en-NZ" sz="1200" dirty="0" smtClean="0"/>
              <a:t>Images from: </a:t>
            </a:r>
            <a:r>
              <a:rPr lang="en-US" sz="1200" dirty="0" smtClean="0">
                <a:hlinkClick r:id="rId10"/>
              </a:rPr>
              <a:t>https</a:t>
            </a:r>
            <a:r>
              <a:rPr lang="en-US" sz="1200" dirty="0">
                <a:hlinkClick r:id="rId10"/>
              </a:rPr>
              <a:t>://azure.microsoft.com/en-us/documentation/videos/azure-sql-data-warehouse-overview</a:t>
            </a:r>
            <a:r>
              <a:rPr lang="en-US" sz="1200" dirty="0" smtClean="0">
                <a:hlinkClick r:id="rId10"/>
              </a:rPr>
              <a:t>/</a:t>
            </a:r>
            <a:endParaRPr lang="en-US" sz="1200" dirty="0" smtClean="0"/>
          </a:p>
        </p:txBody>
      </p:sp>
      <p:sp>
        <p:nvSpPr>
          <p:cNvPr id="3" name="Footer Placeholder 2"/>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29500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fltVal val="0"/>
                                          </p:val>
                                        </p:tav>
                                        <p:tav tm="100000">
                                          <p:val>
                                            <p:strVal val="#ppt_w"/>
                                          </p:val>
                                        </p:tav>
                                      </p:tavLst>
                                    </p:anim>
                                    <p:anim calcmode="lin" valueType="num">
                                      <p:cBhvr>
                                        <p:cTn id="67" dur="1000" fill="hold"/>
                                        <p:tgtEl>
                                          <p:spTgt spid="20"/>
                                        </p:tgtEl>
                                        <p:attrNameLst>
                                          <p:attrName>ppt_h</p:attrName>
                                        </p:attrNameLst>
                                      </p:cBhvr>
                                      <p:tavLst>
                                        <p:tav tm="0">
                                          <p:val>
                                            <p:fltVal val="0"/>
                                          </p:val>
                                        </p:tav>
                                        <p:tav tm="100000">
                                          <p:val>
                                            <p:strVal val="#ppt_h"/>
                                          </p:val>
                                        </p:tav>
                                      </p:tavLst>
                                    </p:anim>
                                    <p:anim calcmode="lin" valueType="num">
                                      <p:cBhvr>
                                        <p:cTn id="68" dur="1000" fill="hold"/>
                                        <p:tgtEl>
                                          <p:spTgt spid="20"/>
                                        </p:tgtEl>
                                        <p:attrNameLst>
                                          <p:attrName>style.rotation</p:attrName>
                                        </p:attrNameLst>
                                      </p:cBhvr>
                                      <p:tavLst>
                                        <p:tav tm="0">
                                          <p:val>
                                            <p:fltVal val="90"/>
                                          </p:val>
                                        </p:tav>
                                        <p:tav tm="100000">
                                          <p:val>
                                            <p:fltVal val="0"/>
                                          </p:val>
                                        </p:tav>
                                      </p:tavLst>
                                    </p:anim>
                                    <p:animEffect transition="in" filter="fade">
                                      <p:cBhvr>
                                        <p:cTn id="69" dur="10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80">
                                          <p:stCondLst>
                                            <p:cond delay="0"/>
                                          </p:stCondLst>
                                        </p:cTn>
                                        <p:tgtEl>
                                          <p:spTgt spid="22"/>
                                        </p:tgtEl>
                                      </p:cBhvr>
                                    </p:animEffect>
                                    <p:anim calcmode="lin" valueType="num">
                                      <p:cBhvr>
                                        <p:cTn id="7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0" dur="26">
                                          <p:stCondLst>
                                            <p:cond delay="650"/>
                                          </p:stCondLst>
                                        </p:cTn>
                                        <p:tgtEl>
                                          <p:spTgt spid="22"/>
                                        </p:tgtEl>
                                      </p:cBhvr>
                                      <p:to x="100000" y="60000"/>
                                    </p:animScale>
                                    <p:animScale>
                                      <p:cBhvr>
                                        <p:cTn id="81" dur="166" decel="50000">
                                          <p:stCondLst>
                                            <p:cond delay="676"/>
                                          </p:stCondLst>
                                        </p:cTn>
                                        <p:tgtEl>
                                          <p:spTgt spid="22"/>
                                        </p:tgtEl>
                                      </p:cBhvr>
                                      <p:to x="100000" y="100000"/>
                                    </p:animScale>
                                    <p:animScale>
                                      <p:cBhvr>
                                        <p:cTn id="82" dur="26">
                                          <p:stCondLst>
                                            <p:cond delay="1312"/>
                                          </p:stCondLst>
                                        </p:cTn>
                                        <p:tgtEl>
                                          <p:spTgt spid="22"/>
                                        </p:tgtEl>
                                      </p:cBhvr>
                                      <p:to x="100000" y="80000"/>
                                    </p:animScale>
                                    <p:animScale>
                                      <p:cBhvr>
                                        <p:cTn id="83" dur="166" decel="50000">
                                          <p:stCondLst>
                                            <p:cond delay="1338"/>
                                          </p:stCondLst>
                                        </p:cTn>
                                        <p:tgtEl>
                                          <p:spTgt spid="22"/>
                                        </p:tgtEl>
                                      </p:cBhvr>
                                      <p:to x="100000" y="100000"/>
                                    </p:animScale>
                                    <p:animScale>
                                      <p:cBhvr>
                                        <p:cTn id="84" dur="26">
                                          <p:stCondLst>
                                            <p:cond delay="1642"/>
                                          </p:stCondLst>
                                        </p:cTn>
                                        <p:tgtEl>
                                          <p:spTgt spid="22"/>
                                        </p:tgtEl>
                                      </p:cBhvr>
                                      <p:to x="100000" y="90000"/>
                                    </p:animScale>
                                    <p:animScale>
                                      <p:cBhvr>
                                        <p:cTn id="85" dur="166" decel="50000">
                                          <p:stCondLst>
                                            <p:cond delay="1668"/>
                                          </p:stCondLst>
                                        </p:cTn>
                                        <p:tgtEl>
                                          <p:spTgt spid="22"/>
                                        </p:tgtEl>
                                      </p:cBhvr>
                                      <p:to x="100000" y="100000"/>
                                    </p:animScale>
                                    <p:animScale>
                                      <p:cBhvr>
                                        <p:cTn id="86" dur="26">
                                          <p:stCondLst>
                                            <p:cond delay="1808"/>
                                          </p:stCondLst>
                                        </p:cTn>
                                        <p:tgtEl>
                                          <p:spTgt spid="22"/>
                                        </p:tgtEl>
                                      </p:cBhvr>
                                      <p:to x="100000" y="95000"/>
                                    </p:animScale>
                                    <p:animScale>
                                      <p:cBhvr>
                                        <p:cTn id="87" dur="166" decel="50000">
                                          <p:stCondLst>
                                            <p:cond delay="1834"/>
                                          </p:stCondLst>
                                        </p:cTn>
                                        <p:tgtEl>
                                          <p:spTgt spid="22"/>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down)">
                                      <p:cBhvr>
                                        <p:cTn id="92" dur="580">
                                          <p:stCondLst>
                                            <p:cond delay="0"/>
                                          </p:stCondLst>
                                        </p:cTn>
                                        <p:tgtEl>
                                          <p:spTgt spid="26"/>
                                        </p:tgtEl>
                                      </p:cBhvr>
                                    </p:animEffect>
                                    <p:anim calcmode="lin" valueType="num">
                                      <p:cBhvr>
                                        <p:cTn id="9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8" dur="26">
                                          <p:stCondLst>
                                            <p:cond delay="650"/>
                                          </p:stCondLst>
                                        </p:cTn>
                                        <p:tgtEl>
                                          <p:spTgt spid="26"/>
                                        </p:tgtEl>
                                      </p:cBhvr>
                                      <p:to x="100000" y="60000"/>
                                    </p:animScale>
                                    <p:animScale>
                                      <p:cBhvr>
                                        <p:cTn id="99" dur="166" decel="50000">
                                          <p:stCondLst>
                                            <p:cond delay="676"/>
                                          </p:stCondLst>
                                        </p:cTn>
                                        <p:tgtEl>
                                          <p:spTgt spid="26"/>
                                        </p:tgtEl>
                                      </p:cBhvr>
                                      <p:to x="100000" y="100000"/>
                                    </p:animScale>
                                    <p:animScale>
                                      <p:cBhvr>
                                        <p:cTn id="100" dur="26">
                                          <p:stCondLst>
                                            <p:cond delay="1312"/>
                                          </p:stCondLst>
                                        </p:cTn>
                                        <p:tgtEl>
                                          <p:spTgt spid="26"/>
                                        </p:tgtEl>
                                      </p:cBhvr>
                                      <p:to x="100000" y="80000"/>
                                    </p:animScale>
                                    <p:animScale>
                                      <p:cBhvr>
                                        <p:cTn id="101" dur="166" decel="50000">
                                          <p:stCondLst>
                                            <p:cond delay="1338"/>
                                          </p:stCondLst>
                                        </p:cTn>
                                        <p:tgtEl>
                                          <p:spTgt spid="26"/>
                                        </p:tgtEl>
                                      </p:cBhvr>
                                      <p:to x="100000" y="100000"/>
                                    </p:animScale>
                                    <p:animScale>
                                      <p:cBhvr>
                                        <p:cTn id="102" dur="26">
                                          <p:stCondLst>
                                            <p:cond delay="1642"/>
                                          </p:stCondLst>
                                        </p:cTn>
                                        <p:tgtEl>
                                          <p:spTgt spid="26"/>
                                        </p:tgtEl>
                                      </p:cBhvr>
                                      <p:to x="100000" y="90000"/>
                                    </p:animScale>
                                    <p:animScale>
                                      <p:cBhvr>
                                        <p:cTn id="103" dur="166" decel="50000">
                                          <p:stCondLst>
                                            <p:cond delay="1668"/>
                                          </p:stCondLst>
                                        </p:cTn>
                                        <p:tgtEl>
                                          <p:spTgt spid="26"/>
                                        </p:tgtEl>
                                      </p:cBhvr>
                                      <p:to x="100000" y="100000"/>
                                    </p:animScale>
                                    <p:animScale>
                                      <p:cBhvr>
                                        <p:cTn id="104" dur="26">
                                          <p:stCondLst>
                                            <p:cond delay="1808"/>
                                          </p:stCondLst>
                                        </p:cTn>
                                        <p:tgtEl>
                                          <p:spTgt spid="26"/>
                                        </p:tgtEl>
                                      </p:cBhvr>
                                      <p:to x="100000" y="95000"/>
                                    </p:animScale>
                                    <p:animScale>
                                      <p:cBhvr>
                                        <p:cTn id="105" dur="166" decel="50000">
                                          <p:stCondLst>
                                            <p:cond delay="1834"/>
                                          </p:stCondLst>
                                        </p:cTn>
                                        <p:tgtEl>
                                          <p:spTgt spid="26"/>
                                        </p:tgtEl>
                                      </p:cBhvr>
                                      <p:to x="100000" y="100000"/>
                                    </p:animScale>
                                  </p:childTnLst>
                                </p:cTn>
                              </p:par>
                              <p:par>
                                <p:cTn id="106" presetID="10" presetClass="entr" presetSubtype="0"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Azure SQL Data Warehouse Requirements</a:t>
            </a:r>
            <a:endParaRPr lang="en-US" b="1" dirty="0"/>
          </a:p>
        </p:txBody>
      </p:sp>
      <p:sp>
        <p:nvSpPr>
          <p:cNvPr id="4" name="Slide Number Placeholder 3"/>
          <p:cNvSpPr>
            <a:spLocks noGrp="1"/>
          </p:cNvSpPr>
          <p:nvPr>
            <p:ph type="sldNum" sz="quarter" idx="12"/>
          </p:nvPr>
        </p:nvSpPr>
        <p:spPr/>
        <p:txBody>
          <a:bodyPr/>
          <a:lstStyle/>
          <a:p>
            <a:fld id="{0D88875D-2946-4960-BFB8-18A7D423F316}" type="slidenum">
              <a:rPr lang="en-US" smtClean="0"/>
              <a:t>8</a:t>
            </a:fld>
            <a:endParaRPr lang="en-US"/>
          </a:p>
        </p:txBody>
      </p:sp>
      <p:pic>
        <p:nvPicPr>
          <p:cNvPr id="6" name="Picture 5"/>
          <p:cNvPicPr>
            <a:picLocks noChangeAspect="1"/>
          </p:cNvPicPr>
          <p:nvPr/>
        </p:nvPicPr>
        <p:blipFill>
          <a:blip r:embed="rId3"/>
          <a:stretch>
            <a:fillRect/>
          </a:stretch>
        </p:blipFill>
        <p:spPr>
          <a:xfrm>
            <a:off x="851284" y="1509217"/>
            <a:ext cx="4230342" cy="2162175"/>
          </a:xfrm>
          <a:prstGeom prst="rect">
            <a:avLst/>
          </a:prstGeom>
        </p:spPr>
      </p:pic>
      <p:pic>
        <p:nvPicPr>
          <p:cNvPr id="7" name="Picture 6"/>
          <p:cNvPicPr>
            <a:picLocks noChangeAspect="1"/>
          </p:cNvPicPr>
          <p:nvPr/>
        </p:nvPicPr>
        <p:blipFill>
          <a:blip r:embed="rId4"/>
          <a:stretch>
            <a:fillRect/>
          </a:stretch>
        </p:blipFill>
        <p:spPr>
          <a:xfrm>
            <a:off x="851284" y="3904208"/>
            <a:ext cx="7800975" cy="2219325"/>
          </a:xfrm>
          <a:prstGeom prst="rect">
            <a:avLst/>
          </a:prstGeom>
        </p:spPr>
      </p:pic>
      <p:pic>
        <p:nvPicPr>
          <p:cNvPr id="10" name="Picture 9"/>
          <p:cNvPicPr>
            <a:picLocks noChangeAspect="1"/>
          </p:cNvPicPr>
          <p:nvPr/>
        </p:nvPicPr>
        <p:blipFill>
          <a:blip r:embed="rId5"/>
          <a:stretch>
            <a:fillRect/>
          </a:stretch>
        </p:blipFill>
        <p:spPr>
          <a:xfrm>
            <a:off x="5370245" y="1509218"/>
            <a:ext cx="4705350" cy="2162175"/>
          </a:xfrm>
          <a:prstGeom prst="rect">
            <a:avLst/>
          </a:prstGeom>
        </p:spPr>
      </p:pic>
      <p:sp>
        <p:nvSpPr>
          <p:cNvPr id="11" name="TextBox 10"/>
          <p:cNvSpPr txBox="1"/>
          <p:nvPr/>
        </p:nvSpPr>
        <p:spPr>
          <a:xfrm>
            <a:off x="838200" y="6197834"/>
            <a:ext cx="7759316" cy="400110"/>
          </a:xfrm>
          <a:prstGeom prst="rect">
            <a:avLst/>
          </a:prstGeom>
          <a:noFill/>
        </p:spPr>
        <p:txBody>
          <a:bodyPr wrap="square" rtlCol="0">
            <a:spAutoFit/>
          </a:bodyPr>
          <a:lstStyle/>
          <a:p>
            <a:r>
              <a:rPr lang="en-US" sz="2000" dirty="0">
                <a:hlinkClick r:id="rId6"/>
              </a:rPr>
              <a:t>https://azure.microsoft.com/en-us/pricing/free-trial</a:t>
            </a:r>
            <a:r>
              <a:rPr lang="en-US" sz="2000" dirty="0" smtClean="0">
                <a:hlinkClick r:id="rId6"/>
              </a:rPr>
              <a:t>/</a:t>
            </a:r>
            <a:endParaRPr lang="en-US" sz="2000" dirty="0"/>
          </a:p>
        </p:txBody>
      </p:sp>
      <p:sp>
        <p:nvSpPr>
          <p:cNvPr id="12" name="Footer Placeholder 11"/>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241782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Visualisation</a:t>
            </a:r>
            <a:r>
              <a:rPr lang="en-US" b="1" dirty="0" smtClean="0"/>
              <a:t> Requirements</a:t>
            </a:r>
            <a:endParaRPr lang="en-US" b="1" dirty="0"/>
          </a:p>
        </p:txBody>
      </p:sp>
      <p:sp>
        <p:nvSpPr>
          <p:cNvPr id="3" name="Content Placeholder 2"/>
          <p:cNvSpPr>
            <a:spLocks noGrp="1"/>
          </p:cNvSpPr>
          <p:nvPr>
            <p:ph idx="1"/>
          </p:nvPr>
        </p:nvSpPr>
        <p:spPr/>
        <p:txBody>
          <a:bodyPr/>
          <a:lstStyle/>
          <a:p>
            <a:r>
              <a:rPr lang="en-NZ" dirty="0" smtClean="0"/>
              <a:t>Having a Power BI Account (Power BI Pro)</a:t>
            </a:r>
          </a:p>
          <a:p>
            <a:r>
              <a:rPr lang="en-NZ" dirty="0" smtClean="0"/>
              <a:t>Power BI </a:t>
            </a:r>
            <a:r>
              <a:rPr lang="en-NZ" dirty="0"/>
              <a:t>Desktop </a:t>
            </a:r>
            <a:r>
              <a:rPr lang="en-NZ" sz="2000" dirty="0"/>
              <a:t>(</a:t>
            </a:r>
            <a:r>
              <a:rPr lang="en-NZ" sz="2000" dirty="0">
                <a:hlinkClick r:id="rId3"/>
              </a:rPr>
              <a:t>https://</a:t>
            </a:r>
            <a:r>
              <a:rPr lang="en-NZ" sz="2000" dirty="0" smtClean="0">
                <a:hlinkClick r:id="rId3"/>
              </a:rPr>
              <a:t>powerbi.microsoft.com/en-us/desktop</a:t>
            </a:r>
            <a:r>
              <a:rPr lang="en-NZ" sz="2000" dirty="0" smtClean="0"/>
              <a:t>)</a:t>
            </a:r>
            <a:endParaRPr lang="en-NZ" dirty="0" smtClean="0"/>
          </a:p>
          <a:p>
            <a:r>
              <a:rPr lang="en-NZ" dirty="0" smtClean="0"/>
              <a:t>Microsoft </a:t>
            </a:r>
            <a:r>
              <a:rPr lang="en-NZ" dirty="0"/>
              <a:t>Azure </a:t>
            </a:r>
            <a:r>
              <a:rPr lang="en-NZ" dirty="0" smtClean="0"/>
              <a:t>subscription </a:t>
            </a:r>
            <a:r>
              <a:rPr lang="en-NZ" sz="2000" dirty="0" smtClean="0"/>
              <a:t>(</a:t>
            </a:r>
            <a:r>
              <a:rPr lang="en-NZ" sz="2000" dirty="0">
                <a:hlinkClick r:id="rId4"/>
              </a:rPr>
              <a:t>https://azure.microsoft.com/en-us/pricing/free-trial</a:t>
            </a:r>
            <a:r>
              <a:rPr lang="en-NZ" sz="2000" dirty="0" smtClean="0">
                <a:hlinkClick r:id="rId4"/>
              </a:rPr>
              <a:t>/</a:t>
            </a:r>
            <a:r>
              <a:rPr lang="en-NZ" sz="2000" dirty="0" smtClean="0"/>
              <a:t>)</a:t>
            </a:r>
            <a:endParaRPr lang="en-NZ" dirty="0"/>
          </a:p>
          <a:p>
            <a:r>
              <a:rPr lang="en-NZ" dirty="0" smtClean="0"/>
              <a:t>Install Azure </a:t>
            </a:r>
            <a:r>
              <a:rPr lang="en-NZ" dirty="0"/>
              <a:t>SQL Data </a:t>
            </a:r>
            <a:r>
              <a:rPr lang="en-NZ" dirty="0" smtClean="0"/>
              <a:t>Warehouse service</a:t>
            </a:r>
            <a:endParaRPr lang="en-NZ" dirty="0"/>
          </a:p>
          <a:p>
            <a:r>
              <a:rPr lang="en-NZ" dirty="0" smtClean="0"/>
              <a:t>Configure Firewall Settings (From Azure Portal or SSMS 2016 CTP3.2)</a:t>
            </a:r>
            <a:endParaRPr lang="en-US" dirty="0"/>
          </a:p>
          <a:p>
            <a:endParaRPr lang="en-US" dirty="0"/>
          </a:p>
        </p:txBody>
      </p:sp>
      <p:sp>
        <p:nvSpPr>
          <p:cNvPr id="4" name="Slide Number Placeholder 3"/>
          <p:cNvSpPr>
            <a:spLocks noGrp="1"/>
          </p:cNvSpPr>
          <p:nvPr>
            <p:ph type="sldNum" sz="quarter" idx="12"/>
          </p:nvPr>
        </p:nvSpPr>
        <p:spPr/>
        <p:txBody>
          <a:bodyPr/>
          <a:lstStyle/>
          <a:p>
            <a:fld id="{0D88875D-2946-4960-BFB8-18A7D423F316}" type="slidenum">
              <a:rPr lang="en-US" smtClean="0"/>
              <a:t>9</a:t>
            </a:fld>
            <a:endParaRPr lang="en-US"/>
          </a:p>
        </p:txBody>
      </p:sp>
      <p:sp>
        <p:nvSpPr>
          <p:cNvPr id="5" name="Footer Placeholder 4"/>
          <p:cNvSpPr>
            <a:spLocks noGrp="1"/>
          </p:cNvSpPr>
          <p:nvPr>
            <p:ph type="ftr" sz="quarter" idx="11"/>
          </p:nvPr>
        </p:nvSpPr>
        <p:spPr/>
        <p:txBody>
          <a:bodyPr/>
          <a:lstStyle/>
          <a:p>
            <a:r>
              <a:rPr lang="en-US" smtClean="0"/>
              <a:t>www.biinsight.com</a:t>
            </a:r>
            <a:endParaRPr lang="en-US"/>
          </a:p>
        </p:txBody>
      </p:sp>
    </p:spTree>
    <p:extLst>
      <p:ext uri="{BB962C8B-B14F-4D97-AF65-F5344CB8AC3E}">
        <p14:creationId xmlns:p14="http://schemas.microsoft.com/office/powerpoint/2010/main" val="2201136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12769</TotalTime>
  <Words>1401</Words>
  <Application>Microsoft Office PowerPoint</Application>
  <PresentationFormat>Widescreen</PresentationFormat>
  <Paragraphs>280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Edwardian Script ITC</vt:lpstr>
      <vt:lpstr>Symbol</vt:lpstr>
      <vt:lpstr>Times New Roman</vt:lpstr>
      <vt:lpstr>Office Theme</vt:lpstr>
      <vt:lpstr>Visualising your Azure SQL Data Warehouse with Power BI</vt:lpstr>
      <vt:lpstr>About me</vt:lpstr>
      <vt:lpstr>Agenda</vt:lpstr>
      <vt:lpstr>Introduction – Power BI</vt:lpstr>
      <vt:lpstr>Introduction – Power BI</vt:lpstr>
      <vt:lpstr>Introduction – Power BI</vt:lpstr>
      <vt:lpstr>Introduction – Azure SQL Data Warehouse</vt:lpstr>
      <vt:lpstr>Azure SQL Data Warehouse Requirements</vt:lpstr>
      <vt:lpstr>Visualisation Requirements</vt:lpstr>
      <vt:lpstr>Azure SQL Data Warehouse Installation/Configuration Visualising SQL Data Warehouse Data with Power BI and Power BI Desktop</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Visualising your Azure SQL Data Ware house with Power BI</dc:title>
  <dc:creator>Soheil Bakhshi</dc:creator>
  <cp:lastModifiedBy>Soheil Bakhshi</cp:lastModifiedBy>
  <cp:revision>147</cp:revision>
  <cp:lastPrinted>2016-01-24T19:32:54Z</cp:lastPrinted>
  <dcterms:created xsi:type="dcterms:W3CDTF">2016-01-09T22:46:06Z</dcterms:created>
  <dcterms:modified xsi:type="dcterms:W3CDTF">2016-01-24T19:43:51Z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